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notesSlides/notesSlide30.xml" ContentType="application/vnd.openxmlformats-officedocument.presentationml.notesSlide+xml"/>
  <Default Extension="bin" ContentType="application/vnd.openxmlformats-officedocument.presentationml.printerSettings"/>
  <Override PartName="/ppt/notesSlides/notesSlide1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notesSlides/notesSlide3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charts/chart4.xml" ContentType="application/vnd.openxmlformats-officedocument.drawingml.chart+xml"/>
  <Override PartName="/ppt/slides/slide11.xml" ContentType="application/vnd.openxmlformats-officedocument.presentationml.slide+xml"/>
  <Override PartName="/ppt/notesSlides/notesSlide4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notesSlides/notesSlide35.xml" ContentType="application/vnd.openxmlformats-officedocument.presentationml.notesSlide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slides/slide43.xml" ContentType="application/vnd.openxmlformats-officedocument.presentationml.slide+xml"/>
  <Override PartName="/ppt/slides/slide24.xml" ContentType="application/vnd.openxmlformats-officedocument.presentationml.slid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Default Extension="jpeg" ContentType="image/jpeg"/>
  <Override PartName="/ppt/notesSlides/notesSlide23.xml" ContentType="application/vnd.openxmlformats-officedocument.presentationml.notes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8.xml" ContentType="application/vnd.openxmlformats-officedocument.presentationml.slide+xml"/>
  <Override PartName="/ppt/slides/slide31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Default Extension="xlsx" ContentType="application/vnd.openxmlformats-officedocument.spreadsheetml.sheet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charts/chart2.xml" ContentType="application/vnd.openxmlformats-officedocument.drawingml.char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Layouts/slideLayout7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s/slide32.xml" ContentType="application/vnd.openxmlformats-officedocument.presentationml.slide+xml"/>
  <Override PartName="/docProps/app.xml" ContentType="application/vnd.openxmlformats-officedocument.extended-properties+xml"/>
  <Override PartName="/ppt/slides/slide29.xml" ContentType="application/vnd.openxmlformats-officedocument.presentationml.slide+xml"/>
  <Override PartName="/ppt/viewProps.xml" ContentType="application/vnd.openxmlformats-officedocument.presentationml.viewProps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charts/chart3.xml" ContentType="application/vnd.openxmlformats-officedocument.drawingml.chart+xml"/>
  <Override PartName="/ppt/slides/slide6.xml" ContentType="application/vnd.openxmlformats-officedocument.presentationml.slide+xml"/>
  <Override PartName="/ppt/notesSlides/notesSlide39.xml" ContentType="application/vnd.openxmlformats-officedocument.presentationml.notesSlide+xml"/>
  <Default Extension="png" ContentType="image/png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256" r:id="rId2"/>
    <p:sldId id="270" r:id="rId3"/>
    <p:sldId id="296" r:id="rId4"/>
    <p:sldId id="265" r:id="rId5"/>
    <p:sldId id="313" r:id="rId6"/>
    <p:sldId id="305" r:id="rId7"/>
    <p:sldId id="306" r:id="rId8"/>
    <p:sldId id="310" r:id="rId9"/>
    <p:sldId id="307" r:id="rId10"/>
    <p:sldId id="325" r:id="rId11"/>
    <p:sldId id="311" r:id="rId12"/>
    <p:sldId id="308" r:id="rId13"/>
    <p:sldId id="315" r:id="rId14"/>
    <p:sldId id="317" r:id="rId15"/>
    <p:sldId id="318" r:id="rId16"/>
    <p:sldId id="320" r:id="rId17"/>
    <p:sldId id="316" r:id="rId18"/>
    <p:sldId id="319" r:id="rId19"/>
    <p:sldId id="321" r:id="rId20"/>
    <p:sldId id="345" r:id="rId21"/>
    <p:sldId id="322" r:id="rId22"/>
    <p:sldId id="323" r:id="rId23"/>
    <p:sldId id="326" r:id="rId24"/>
    <p:sldId id="324" r:id="rId25"/>
    <p:sldId id="346" r:id="rId26"/>
    <p:sldId id="347" r:id="rId27"/>
    <p:sldId id="329" r:id="rId28"/>
    <p:sldId id="331" r:id="rId29"/>
    <p:sldId id="334" r:id="rId30"/>
    <p:sldId id="335" r:id="rId31"/>
    <p:sldId id="336" r:id="rId32"/>
    <p:sldId id="337" r:id="rId33"/>
    <p:sldId id="333" r:id="rId34"/>
    <p:sldId id="338" r:id="rId35"/>
    <p:sldId id="339" r:id="rId36"/>
    <p:sldId id="341" r:id="rId37"/>
    <p:sldId id="340" r:id="rId38"/>
    <p:sldId id="332" r:id="rId39"/>
    <p:sldId id="342" r:id="rId40"/>
    <p:sldId id="344" r:id="rId41"/>
    <p:sldId id="273" r:id="rId42"/>
    <p:sldId id="304" r:id="rId43"/>
    <p:sldId id="303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397" autoAdjust="0"/>
    <p:restoredTop sz="93953" autoAdjust="0"/>
  </p:normalViewPr>
  <p:slideViewPr>
    <p:cSldViewPr snapToGrid="0" snapToObjects="1">
      <p:cViewPr varScale="1">
        <p:scale>
          <a:sx n="111" d="100"/>
          <a:sy n="111" d="100"/>
        </p:scale>
        <p:origin x="-7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wner\Documents\MV%20Internship\Coastal%20Pond%20Summaries\Table%20for%20Sources%20of%20N%20Loading%20(Lagoon)%20draf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wner\Documents\MV%20Internship\Coastal%20Pond%20Summaries\Table%20for%20Sources%20of%20N%20Loading%20(Lagoon)%20draf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Sengekontacket</c:v>
                </c:pt>
              </c:strCache>
            </c:strRef>
          </c:tx>
          <c:explosion val="3"/>
          <c:dLbls>
            <c:dLbl>
              <c:idx val="0"/>
              <c:spPr/>
              <c:txPr>
                <a:bodyPr/>
                <a:lstStyle/>
                <a:p>
                  <a:pPr>
                    <a:defRPr sz="2400" b="1" i="0"/>
                  </a:pPr>
                  <a:endParaRPr lang="en-US"/>
                </a:p>
              </c:txPr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Fertilizer</c:v>
                </c:pt>
                <c:pt idx="1">
                  <c:v>Wastewater</c:v>
                </c:pt>
                <c:pt idx="2">
                  <c:v>Impervious Surfaces</c:v>
                </c:pt>
                <c:pt idx="3">
                  <c:v>Farms</c:v>
                </c:pt>
                <c:pt idx="4">
                  <c:v>Landfill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12.0</c:v>
                </c:pt>
                <c:pt idx="1">
                  <c:v>80.0</c:v>
                </c:pt>
                <c:pt idx="2">
                  <c:v>8.0</c:v>
                </c:pt>
                <c:pt idx="3">
                  <c:v>0.0</c:v>
                </c:pt>
                <c:pt idx="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Lagoon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Fertilizer</c:v>
                </c:pt>
                <c:pt idx="1">
                  <c:v>Wastewater</c:v>
                </c:pt>
                <c:pt idx="2">
                  <c:v>Impervious Surfaces</c:v>
                </c:pt>
                <c:pt idx="3">
                  <c:v>Farms</c:v>
                </c:pt>
                <c:pt idx="4">
                  <c:v>Landfill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12.0</c:v>
                </c:pt>
                <c:pt idx="1">
                  <c:v>80.0</c:v>
                </c:pt>
                <c:pt idx="2">
                  <c:v>8.0</c:v>
                </c:pt>
                <c:pt idx="3">
                  <c:v>0.0</c:v>
                </c:pt>
                <c:pt idx="4">
                  <c:v>0.0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47252644133954"/>
          <c:y val="0.0936227652681678"/>
          <c:w val="0.351204189754058"/>
          <c:h val="0.812754469463664"/>
        </c:manualLayout>
      </c:layout>
      <c:txPr>
        <a:bodyPr/>
        <a:lstStyle/>
        <a:p>
          <a:pPr>
            <a:defRPr sz="2800"/>
          </a:pPr>
          <a:endParaRPr lang="en-US"/>
        </a:p>
      </c:txPr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Sengekontacket</c:v>
                </c:pt>
              </c:strCache>
            </c:strRef>
          </c:tx>
          <c:dPt>
            <c:idx val="0"/>
            <c:explosion val="23"/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2800" b="1" i="0">
                        <a:solidFill>
                          <a:schemeClr val="accent4"/>
                        </a:solidFill>
                        <a:latin typeface="Times New Roman"/>
                        <a:ea typeface="ＭＳ ゴシック"/>
                      </a:defRPr>
                    </a:pPr>
                    <a:r>
                      <a:rPr lang="en-US" smtClean="0"/>
                      <a:t>12%</a:t>
                    </a:r>
                    <a:endParaRPr lang="en-US"/>
                  </a:p>
                </c:rich>
              </c:tx>
              <c:spPr/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800" dirty="0" smtClean="0">
                        <a:latin typeface="Times New Roman"/>
                        <a:ea typeface="ＭＳ ゴシック"/>
                      </a:rPr>
                      <a:t>80%</a:t>
                    </a:r>
                    <a:endParaRPr lang="en-US" sz="2800" dirty="0">
                      <a:latin typeface="Times New Roman"/>
                      <a:ea typeface="ＭＳ ゴシック"/>
                    </a:endParaRP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8%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2800">
                    <a:latin typeface="Times New Roman"/>
                    <a:ea typeface="ＭＳ ゴシック"/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Sheet1!$A$2:$A$6</c:f>
              <c:strCache>
                <c:ptCount val="5"/>
                <c:pt idx="0">
                  <c:v>Fertilizer</c:v>
                </c:pt>
                <c:pt idx="1">
                  <c:v>Wastewater</c:v>
                </c:pt>
                <c:pt idx="2">
                  <c:v>Impervious Surfaces</c:v>
                </c:pt>
                <c:pt idx="3">
                  <c:v>Farms</c:v>
                </c:pt>
                <c:pt idx="4">
                  <c:v>Landfill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12.0</c:v>
                </c:pt>
                <c:pt idx="1">
                  <c:v>80.0</c:v>
                </c:pt>
                <c:pt idx="2">
                  <c:v>8.0</c:v>
                </c:pt>
                <c:pt idx="3">
                  <c:v>0.0</c:v>
                </c:pt>
                <c:pt idx="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Lagoon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Fertilizer</c:v>
                </c:pt>
                <c:pt idx="1">
                  <c:v>Wastewater</c:v>
                </c:pt>
                <c:pt idx="2">
                  <c:v>Impervious Surfaces</c:v>
                </c:pt>
                <c:pt idx="3">
                  <c:v>Farms</c:v>
                </c:pt>
                <c:pt idx="4">
                  <c:v>Landfill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12.0</c:v>
                </c:pt>
                <c:pt idx="1">
                  <c:v>80.0</c:v>
                </c:pt>
                <c:pt idx="2">
                  <c:v>8.0</c:v>
                </c:pt>
                <c:pt idx="3">
                  <c:v>0.0</c:v>
                </c:pt>
                <c:pt idx="4">
                  <c:v>0.0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47252644133954"/>
          <c:y val="0.0936227652681678"/>
          <c:w val="0.351204189754058"/>
          <c:h val="0.812754469463664"/>
        </c:manualLayout>
      </c:layout>
      <c:txPr>
        <a:bodyPr/>
        <a:lstStyle/>
        <a:p>
          <a:pPr>
            <a:defRPr sz="28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8575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</c:spPr>
          <c:dPt>
            <c:idx val="0"/>
            <c:spPr>
              <a:solidFill>
                <a:srgbClr val="FFFF00"/>
              </a:solidFill>
              <a:ln w="28575" cap="flat" cmpd="sng" algn="ctr">
                <a:solidFill>
                  <a:schemeClr val="accent1">
                    <a:lumMod val="20000"/>
                    <a:lumOff val="8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dPt>
          <c:dPt>
            <c:idx val="1"/>
            <c:spPr>
              <a:solidFill>
                <a:srgbClr val="FFFF00"/>
              </a:solidFill>
              <a:ln w="28575" cap="flat" cmpd="sng" algn="ctr">
                <a:solidFill>
                  <a:schemeClr val="accent1">
                    <a:lumMod val="20000"/>
                    <a:lumOff val="8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dPt>
          <c:dPt>
            <c:idx val="4"/>
            <c:explosion val="25"/>
          </c:dPt>
          <c:dLbls>
            <c:dLbl>
              <c:idx val="0"/>
              <c:layout>
                <c:manualLayout>
                  <c:x val="-0.168626448088853"/>
                  <c:y val="-0.188791108790072"/>
                </c:manualLayout>
              </c:layout>
              <c:tx>
                <c:rich>
                  <a:bodyPr/>
                  <a:lstStyle/>
                  <a:p>
                    <a:pPr>
                      <a:defRPr sz="2400">
                        <a:solidFill>
                          <a:schemeClr val="bg1"/>
                        </a:solidFill>
                      </a:defRPr>
                    </a:pPr>
                    <a:r>
                      <a:rPr lang="en-US" smtClean="0"/>
                      <a:t>76%</a:t>
                    </a:r>
                    <a:endParaRPr lang="en-US"/>
                  </a:p>
                </c:rich>
              </c:tx>
              <c:spPr/>
              <c:showVal val="1"/>
            </c:dLbl>
            <c:dLbl>
              <c:idx val="1"/>
              <c:spPr/>
              <c:txPr>
                <a:bodyPr/>
                <a:lstStyle/>
                <a:p>
                  <a:pPr>
                    <a:defRPr sz="2400">
                      <a:solidFill>
                        <a:srgbClr val="FFFF00"/>
                      </a:solidFill>
                    </a:defRPr>
                  </a:pPr>
                  <a:endParaRPr lang="en-US"/>
                </a:p>
              </c:txPr>
            </c:dLbl>
            <c:dLbl>
              <c:idx val="4"/>
              <c:layout>
                <c:manualLayout>
                  <c:x val="0.0241352735357853"/>
                  <c:y val="0.000269546834658198"/>
                </c:manualLayout>
              </c:layout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Sheet1!$A$2:$A$6</c:f>
              <c:strCache>
                <c:ptCount val="5"/>
                <c:pt idx="0">
                  <c:v>Septic Systems</c:v>
                </c:pt>
                <c:pt idx="1">
                  <c:v>Eat Local</c:v>
                </c:pt>
                <c:pt idx="2">
                  <c:v>Agriculture</c:v>
                </c:pt>
                <c:pt idx="3">
                  <c:v>Runoff</c:v>
                </c:pt>
                <c:pt idx="4">
                  <c:v>Lawn Fertilizer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0.71</c:v>
                </c:pt>
                <c:pt idx="1">
                  <c:v>0.05</c:v>
                </c:pt>
                <c:pt idx="2">
                  <c:v>0.08</c:v>
                </c:pt>
                <c:pt idx="3">
                  <c:v>0.11</c:v>
                </c:pt>
                <c:pt idx="4">
                  <c:v>0.05</c:v>
                </c:pt>
              </c:numCache>
            </c:numRef>
          </c:val>
        </c:ser>
        <c:firstSliceAng val="0"/>
      </c:pieChart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626145924476713"/>
          <c:y val="0.110555298091613"/>
          <c:w val="0.363084699727331"/>
          <c:h val="0.623652134109139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c:spPr>
          <c:dPt>
            <c:idx val="0"/>
            <c:spPr>
              <a:solidFill>
                <a:srgbClr val="FFFF00"/>
              </a:solidFill>
              <a:ln w="19050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c:spPr>
          </c:dPt>
          <c:dPt>
            <c:idx val="1"/>
            <c:explosion val="22"/>
          </c:dPt>
          <c:dPt>
            <c:idx val="2"/>
            <c:explosion val="21"/>
          </c:dPt>
          <c:dPt>
            <c:idx val="4"/>
            <c:explosion val="25"/>
          </c:dPt>
          <c:dLbls>
            <c:dLbl>
              <c:idx val="0"/>
              <c:layout>
                <c:manualLayout>
                  <c:x val="-0.176076608986436"/>
                  <c:y val="-0.188121983535936"/>
                </c:manualLayout>
              </c:layout>
              <c:tx>
                <c:rich>
                  <a:bodyPr/>
                  <a:lstStyle/>
                  <a:p>
                    <a:pPr>
                      <a:defRPr sz="2400">
                        <a:solidFill>
                          <a:schemeClr val="bg1"/>
                        </a:solidFill>
                      </a:defRPr>
                    </a:pPr>
                    <a:r>
                      <a:rPr lang="en-US" dirty="0" smtClean="0"/>
                      <a:t>72%</a:t>
                    </a:r>
                    <a:endParaRPr lang="en-US" dirty="0"/>
                  </a:p>
                </c:rich>
              </c:tx>
              <c:spPr/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>
                <c:manualLayout>
                  <c:x val="0.0223403775697928"/>
                  <c:y val="0.000269546834658201"/>
                </c:manualLayout>
              </c:layout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Sheet1!$A$2:$A$6</c:f>
              <c:strCache>
                <c:ptCount val="5"/>
                <c:pt idx="0">
                  <c:v>Septic Systems</c:v>
                </c:pt>
                <c:pt idx="1">
                  <c:v>Eat Local</c:v>
                </c:pt>
                <c:pt idx="2">
                  <c:v>Agriculture</c:v>
                </c:pt>
                <c:pt idx="3">
                  <c:v>Runoff</c:v>
                </c:pt>
                <c:pt idx="4">
                  <c:v>Lawn Fertilizer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0.71</c:v>
                </c:pt>
                <c:pt idx="1">
                  <c:v>0.05</c:v>
                </c:pt>
                <c:pt idx="2">
                  <c:v>0.08</c:v>
                </c:pt>
                <c:pt idx="3">
                  <c:v>0.11</c:v>
                </c:pt>
                <c:pt idx="4">
                  <c:v>0.05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26145924476713"/>
          <c:y val="0.148026312323222"/>
          <c:w val="0.363084699727331"/>
          <c:h val="0.58618111987753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F2B12-E303-EA4D-B69C-9D8B99A242AE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20FBF-0178-2E4B-AEBB-0AEE89EAAF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31218970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C2452-4C19-9247-BFBE-99ECE032D2E7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F4CCB-6156-4A4C-B17A-437F66B13A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4107693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next few slides give Maura an opportunity to talk first about our focus on high risk kids.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D6A5-808E-5946-827F-C6D4EB28797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chart" Target="../charts/chart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6594" y="62757"/>
            <a:ext cx="8054063" cy="1357797"/>
          </a:xfrm>
        </p:spPr>
        <p:txBody>
          <a:bodyPr anchor="b">
            <a:normAutofit/>
          </a:bodyPr>
          <a:lstStyle>
            <a:lvl1pPr algn="ctr">
              <a:defRPr sz="3200" b="1" kern="1200" baseline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u="sng" dirty="0" smtClean="0"/>
              <a:t>Controllable Nitrogen Into </a:t>
            </a:r>
            <a:r>
              <a:rPr lang="en-US" u="sng" dirty="0" err="1" smtClean="0"/>
              <a:t>Sengekontacket</a:t>
            </a:r>
            <a:r>
              <a:rPr lang="en-US" u="sng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556" dirty="0" smtClean="0"/>
              <a:t>MEP Model </a:t>
            </a:r>
            <a:r>
              <a:rPr lang="en-US" sz="4000" dirty="0" smtClean="0"/>
              <a:t>(%) 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11159" y="1624831"/>
            <a:ext cx="3566160" cy="114464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588578791"/>
              </p:ext>
            </p:extLst>
          </p:nvPr>
        </p:nvGraphicFramePr>
        <p:xfrm>
          <a:off x="800879" y="2666985"/>
          <a:ext cx="7829778" cy="3396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4" cstate="print">
            <a:duotone>
              <a:schemeClr val="bg2">
                <a:shade val="1000"/>
                <a:lumMod val="80000"/>
              </a:schemeClr>
              <a:schemeClr val="bg2">
                <a:satMod val="360000"/>
                <a:lumMod val="140000"/>
              </a:schemeClr>
            </a:duotone>
            <a:lum bright="-20000" contrast="39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Island-Wide Boards of Health:   MVBOH.org 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6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6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Relationship Id="rId3" Type="http://schemas.openxmlformats.org/officeDocument/2006/relationships/chart" Target="../charts/char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Relationship Id="rId3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4106" y="-1"/>
            <a:ext cx="8432371" cy="6721475"/>
          </a:xfrm>
        </p:spPr>
        <p:txBody>
          <a:bodyPr anchor="ctr"/>
          <a:lstStyle/>
          <a:p>
            <a:r>
              <a:rPr lang="en-US" sz="4800" dirty="0" smtClean="0">
                <a:latin typeface="Times New Roman"/>
                <a:cs typeface="Times New Roman"/>
              </a:rPr>
              <a:t>Regulations Governing the Island-Wide Content and Application of Lawn Fertilizers</a:t>
            </a:r>
            <a:r>
              <a:rPr lang="en-US" dirty="0" smtClean="0">
                <a:latin typeface="Times New Roman"/>
                <a:cs typeface="Times New Roman"/>
              </a:rPr>
              <a:t/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sz="3200" dirty="0" smtClean="0">
                <a:latin typeface="Times New Roman"/>
                <a:cs typeface="Times New Roman"/>
              </a:rPr>
              <a:t/>
            </a:r>
            <a:br>
              <a:rPr lang="en-US" sz="3200" dirty="0" smtClean="0">
                <a:latin typeface="Times New Roman"/>
                <a:cs typeface="Times New Roman"/>
              </a:rPr>
            </a:br>
            <a:r>
              <a:rPr lang="en-US" sz="4000" dirty="0" smtClean="0">
                <a:latin typeface="Times New Roman"/>
                <a:cs typeface="Times New Roman"/>
              </a:rPr>
              <a:t>Drafted by the Island’s Boards of Health, with Assistance from the MV Commission and The MV Lawn Fertilizer Working Group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23583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165100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96963"/>
            <a:ext cx="83439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1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Why</a:t>
            </a:r>
          </a:p>
          <a:p>
            <a:endParaRPr lang="en-US" sz="800" dirty="0" smtClean="0">
              <a:latin typeface="Garamond" charset="0"/>
            </a:endParaRPr>
          </a:p>
          <a:p>
            <a:pPr marL="685800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Lawn Fertilizers Account for 5-15% of the Island’s Controllable Nitrogen</a:t>
            </a:r>
          </a:p>
          <a:p>
            <a:pPr marL="685800" indent="-457200">
              <a:buFont typeface="Arial"/>
              <a:buChar char="•"/>
            </a:pPr>
            <a:endParaRPr lang="en-US" sz="1200" dirty="0" smtClean="0">
              <a:latin typeface="Garamond" charset="0"/>
            </a:endParaRPr>
          </a:p>
          <a:p>
            <a:pPr marL="685800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Better Management of Lawn Fertilizers Could</a:t>
            </a:r>
          </a:p>
          <a:p>
            <a:pPr marL="685800" indent="-457200">
              <a:buFont typeface="Arial"/>
              <a:buChar char="•"/>
            </a:pPr>
            <a:endParaRPr lang="en-US" sz="800" dirty="0" smtClean="0">
              <a:latin typeface="Garamond" charset="0"/>
            </a:endParaRPr>
          </a:p>
          <a:p>
            <a:pPr marL="1485900" lvl="1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Improve our Pond’s Water Quality</a:t>
            </a:r>
          </a:p>
          <a:p>
            <a:pPr marL="1485900" lvl="1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Protect Human Health</a:t>
            </a:r>
          </a:p>
          <a:p>
            <a:pPr marL="1485900" lvl="1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Offer a Low Cost Response to the MA Estuaries Program (MEP)</a:t>
            </a:r>
          </a:p>
          <a:p>
            <a:pPr marL="1485900" lvl="1" indent="-457200">
              <a:buFont typeface="Arial"/>
              <a:buChar char="•"/>
            </a:pPr>
            <a:endParaRPr lang="en-US" sz="1200" dirty="0" smtClean="0">
              <a:latin typeface="Garamond" charset="0"/>
            </a:endParaRPr>
          </a:p>
          <a:p>
            <a:pPr marL="685800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Opportunities Exist to Better Control the Timing, Amount, and Type of Application</a:t>
            </a:r>
          </a:p>
          <a:p>
            <a:pPr marL="1028700" indent="-3429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165100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68646" y="1096963"/>
            <a:ext cx="9143999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1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Compliance</a:t>
            </a:r>
          </a:p>
          <a:p>
            <a:endParaRPr lang="en-US" sz="800" dirty="0" smtClean="0">
              <a:latin typeface="Garamond" charset="0"/>
            </a:endParaRPr>
          </a:p>
          <a:p>
            <a:pPr marL="400050" indent="-342900" algn="just">
              <a:buFont typeface="Arial"/>
              <a:buChar char="•"/>
            </a:pP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Penalties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 (Section 6.5)</a:t>
            </a:r>
            <a:endParaRPr lang="en-US" sz="3200" u="sng" dirty="0" smtClean="0">
              <a:solidFill>
                <a:srgbClr val="FFFFFF"/>
              </a:solidFill>
              <a:latin typeface="Garamond" charset="0"/>
            </a:endParaRPr>
          </a:p>
          <a:p>
            <a:pPr marL="400050" indent="-342900" algn="just">
              <a:buFont typeface="Arial"/>
              <a:buChar char="•"/>
            </a:pPr>
            <a:endParaRPr lang="en-US" sz="800" u="sng" dirty="0" smtClean="0">
              <a:solidFill>
                <a:srgbClr val="FFFFFF"/>
              </a:solidFill>
              <a:latin typeface="Garamond" charset="0"/>
            </a:endParaRPr>
          </a:p>
          <a:p>
            <a:pPr marL="400050" indent="-342900" algn="just">
              <a:buFont typeface="Arial"/>
              <a:buChar char="•"/>
            </a:pP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Common, Island-Wide Standard-of-Care Discussions</a:t>
            </a:r>
          </a:p>
          <a:p>
            <a:pPr marL="749300" lvl="1" indent="-406400" algn="just">
              <a:buFont typeface="Arial"/>
              <a:buChar char="•"/>
            </a:pPr>
            <a:endParaRPr lang="en-US" sz="800" u="sng" dirty="0" smtClean="0">
              <a:solidFill>
                <a:srgbClr val="FFFFFF"/>
              </a:solidFill>
              <a:latin typeface="Garamond" charset="0"/>
            </a:endParaRPr>
          </a:p>
          <a:p>
            <a:pPr marL="1084263" lvl="2" indent="-395288" algn="just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Neighbor to Neighbor</a:t>
            </a: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1084263" lvl="2" indent="-395288" algn="just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Landscaper to Client</a:t>
            </a:r>
          </a:p>
          <a:p>
            <a:pPr marL="1084263" lvl="2" indent="-395288" algn="just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Retailer to Customer</a:t>
            </a: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1084263" lvl="2" indent="-395288" algn="just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Community Associations to Community</a:t>
            </a:r>
          </a:p>
          <a:p>
            <a:pPr marL="1084263" lvl="2" indent="-395288" algn="just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Town to Community</a:t>
            </a:r>
          </a:p>
          <a:p>
            <a:pPr marL="1828800" lvl="3" indent="-460375">
              <a:buFont typeface="Arial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Garamond" charset="0"/>
              </a:rPr>
              <a:t>Conservation Commission, Harbor and Shellfish Management, Board of Health, etc. </a:t>
            </a: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165100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96963"/>
            <a:ext cx="83439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2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Purpose</a:t>
            </a:r>
          </a:p>
          <a:p>
            <a:endParaRPr lang="en-US" sz="1000" dirty="0" smtClean="0">
              <a:solidFill>
                <a:srgbClr val="F2D908"/>
              </a:solidFill>
              <a:latin typeface="Garamond" charset="0"/>
            </a:endParaRPr>
          </a:p>
          <a:p>
            <a:endParaRPr lang="en-US" sz="800" dirty="0" smtClean="0">
              <a:latin typeface="Garamond" charset="0"/>
            </a:endParaRPr>
          </a:p>
          <a:p>
            <a:pPr marL="1028700" indent="-342900">
              <a:spcAft>
                <a:spcPts val="12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Reduction of Nitrogen and Phosphorus to Better Protect Water Resources; </a:t>
            </a:r>
          </a:p>
          <a:p>
            <a:pPr marL="1028700" indent="-342900">
              <a:spcAft>
                <a:spcPts val="12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By Means of Education, Licensure, Regulation and Enforcement; and</a:t>
            </a:r>
          </a:p>
          <a:p>
            <a:pPr marL="1028700" indent="-342900">
              <a:spcAft>
                <a:spcPts val="12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Compliance with Any Applicable Water Quality Standards Relating to Controllable Nitrogen and Phosphorus</a:t>
            </a: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165100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96963"/>
            <a:ext cx="83439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3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Authority</a:t>
            </a:r>
          </a:p>
          <a:p>
            <a:endParaRPr lang="en-US" sz="800" dirty="0" smtClean="0">
              <a:latin typeface="Garamond" charset="0"/>
            </a:endParaRPr>
          </a:p>
          <a:p>
            <a:pPr marL="1028700" indent="-3429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Boards of Health under Chapter 111, 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31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1028700" indent="-3429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Martha’s Vineyard Commission Under House Bill 04394</a:t>
            </a:r>
          </a:p>
          <a:p>
            <a:pPr marL="1028700" indent="-3429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Town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 Meeting under Chapter 831 of the Acts of 1977 as amended</a:t>
            </a: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-10084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15900" y="1096963"/>
            <a:ext cx="8728306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4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Definitions</a:t>
            </a: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Definition of Impervious Surface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, pg 5:</a:t>
            </a:r>
          </a:p>
          <a:p>
            <a:pPr marL="623888" lvl="1" indent="120650"/>
            <a:r>
              <a:rPr lang="en-US" sz="3000" dirty="0" smtClean="0">
                <a:solidFill>
                  <a:srgbClr val="FFFFFF"/>
                </a:solidFill>
                <a:latin typeface="Garamond" charset="0"/>
              </a:rPr>
              <a:t>“Impervious Surface” means a surface that has been compacted or covered with a layer of material so that it is highly resistant to infiltration by water, but does not include compacted areas on athletic fields, such as baseball infields and, intensely trafficked Turf.</a:t>
            </a: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 marL="292100" indent="-406400">
              <a:buFont typeface="Arial"/>
              <a:buChar char="•"/>
            </a:pPr>
            <a:endParaRPr lang="en-US" sz="800" u="sng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-10084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15900" y="1096963"/>
            <a:ext cx="8728306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4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Definitions</a:t>
            </a: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Definition of Impervious Surface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, pg 5:</a:t>
            </a:r>
          </a:p>
          <a:p>
            <a:pPr marL="623888" lvl="1" indent="120650"/>
            <a:r>
              <a:rPr lang="en-US" sz="3000" dirty="0" smtClean="0">
                <a:solidFill>
                  <a:srgbClr val="FFFFFF"/>
                </a:solidFill>
                <a:latin typeface="Garamond" charset="0"/>
              </a:rPr>
              <a:t>“Impervious Surface” means a surface that has been compacted or covered with a layer of material so that it is highly resistant to infiltration by water, but does not include compacted areas on athletic fields, such as baseball infields and, intensely trafficked </a:t>
            </a:r>
            <a:r>
              <a:rPr lang="en-US" sz="3000" dirty="0" smtClean="0">
                <a:solidFill>
                  <a:schemeClr val="accent1"/>
                </a:solidFill>
                <a:latin typeface="Garamond" charset="0"/>
              </a:rPr>
              <a:t>Turf</a:t>
            </a:r>
            <a:r>
              <a:rPr lang="en-US" sz="3000" dirty="0" smtClean="0">
                <a:solidFill>
                  <a:srgbClr val="FFFFFF"/>
                </a:solidFill>
                <a:latin typeface="Garamond" charset="0"/>
              </a:rPr>
              <a:t>.</a:t>
            </a:r>
          </a:p>
          <a:p>
            <a:pPr marL="623888" lvl="1" indent="120650"/>
            <a:endParaRPr lang="en-US" sz="3000" dirty="0" smtClean="0">
              <a:solidFill>
                <a:srgbClr val="FFFFFF"/>
              </a:solidFill>
              <a:latin typeface="Garamond" charset="0"/>
            </a:endParaRP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 marL="292100" indent="-406400">
              <a:buFont typeface="Arial"/>
              <a:buChar char="•"/>
            </a:pPr>
            <a:endParaRPr lang="en-US" sz="800" u="sng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-10084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15900" y="1096963"/>
            <a:ext cx="8728306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4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Definitions</a:t>
            </a: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Definition of Impervious Surface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, pg 5:</a:t>
            </a:r>
          </a:p>
          <a:p>
            <a:pPr marL="623888" lvl="1" indent="120650"/>
            <a:r>
              <a:rPr lang="en-US" sz="3000" dirty="0" smtClean="0">
                <a:solidFill>
                  <a:srgbClr val="FFFFFF"/>
                </a:solidFill>
                <a:latin typeface="Garamond" charset="0"/>
              </a:rPr>
              <a:t>“Impervious Surface” means a surface that has been compacted or covered with a layer of material so that it is highly resistant to infiltration by water, but does not include compacted areas on athletic fields, such as baseball infields and, intensely trafficked </a:t>
            </a:r>
            <a:r>
              <a:rPr lang="en-US" sz="3000" dirty="0" smtClean="0">
                <a:solidFill>
                  <a:schemeClr val="accent1"/>
                </a:solidFill>
                <a:latin typeface="Garamond" charset="0"/>
              </a:rPr>
              <a:t>Turf</a:t>
            </a:r>
            <a:r>
              <a:rPr lang="en-US" sz="3000" dirty="0" smtClean="0">
                <a:solidFill>
                  <a:srgbClr val="FFFFFF"/>
                </a:solidFill>
                <a:latin typeface="Garamond" charset="0"/>
              </a:rPr>
              <a:t>.</a:t>
            </a:r>
          </a:p>
          <a:p>
            <a:pPr marL="623888" lvl="1" indent="120650"/>
            <a:endParaRPr lang="en-US" sz="3000" dirty="0" smtClean="0">
              <a:solidFill>
                <a:srgbClr val="FFFFFF"/>
              </a:solidFill>
              <a:latin typeface="Garamond" charset="0"/>
            </a:endParaRPr>
          </a:p>
          <a:p>
            <a:pPr marL="623888" lvl="1" indent="120650"/>
            <a:r>
              <a:rPr lang="en-US" sz="3000" dirty="0" smtClean="0">
                <a:solidFill>
                  <a:srgbClr val="FFFFFF"/>
                </a:solidFill>
                <a:latin typeface="Garamond" charset="0"/>
              </a:rPr>
              <a:t>“Turf” means grass-covered </a:t>
            </a:r>
            <a:r>
              <a:rPr lang="en-US" sz="3000" dirty="0" smtClean="0">
                <a:solidFill>
                  <a:srgbClr val="F2D908"/>
                </a:solidFill>
                <a:latin typeface="Garamond" charset="0"/>
              </a:rPr>
              <a:t>Soil</a:t>
            </a:r>
            <a:r>
              <a:rPr lang="en-US" sz="3000" dirty="0" smtClean="0">
                <a:solidFill>
                  <a:srgbClr val="FFFFFF"/>
                </a:solidFill>
                <a:latin typeface="Garamond" charset="0"/>
              </a:rPr>
              <a:t> held together by the root system, and includes turf used for sports and recreational activities as well as for lawns and utility areas.</a:t>
            </a: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 marL="292100" indent="-406400">
              <a:buFont typeface="Arial"/>
              <a:buChar char="•"/>
            </a:pPr>
            <a:endParaRPr lang="en-US" sz="800" u="sng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-10084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15900" y="1096963"/>
            <a:ext cx="8728306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4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Definitions</a:t>
            </a: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Definition of Impervious Surface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, pg 5:</a:t>
            </a:r>
          </a:p>
          <a:p>
            <a:pPr marL="623888" lvl="1"/>
            <a:r>
              <a:rPr lang="en-US" sz="3000" dirty="0" smtClean="0">
                <a:solidFill>
                  <a:srgbClr val="FFFFFF"/>
                </a:solidFill>
                <a:latin typeface="Garamond" charset="0"/>
              </a:rPr>
              <a:t>“Impervious Surface” means a surface that has been compacted or covered with a layer of material so that it is highly resistant to infiltration by water, but does not include compacted areas on athletic fields, such as baseball infields and, intensely trafficked Turf.</a:t>
            </a:r>
          </a:p>
          <a:p>
            <a:pPr marL="623888" lvl="1" indent="-53975"/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>
              <a:tabLst>
                <a:tab pos="0" algn="l"/>
              </a:tabLst>
            </a:pPr>
            <a:r>
              <a:rPr lang="en-US" sz="3200" u="sng" dirty="0" smtClean="0">
                <a:solidFill>
                  <a:srgbClr val="F2D908"/>
                </a:solidFill>
                <a:latin typeface="Garamond" charset="0"/>
              </a:rPr>
              <a:t>Section 5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Turf Performance Standards </a:t>
            </a:r>
          </a:p>
          <a:p>
            <a:pPr lvl="1">
              <a:tabLst>
                <a:tab pos="0" algn="l"/>
              </a:tabLst>
            </a:pPr>
            <a:r>
              <a:rPr lang="en-US" sz="3200" u="sng" dirty="0" smtClean="0">
                <a:latin typeface="Garamond" charset="0"/>
              </a:rPr>
              <a:t>5.1.3</a:t>
            </a:r>
            <a:r>
              <a:rPr lang="en-US" sz="3200" dirty="0" smtClean="0">
                <a:latin typeface="Garamond" charset="0"/>
              </a:rPr>
              <a:t> pg 6:  </a:t>
            </a:r>
          </a:p>
          <a:p>
            <a:pPr marL="620713" lvl="1">
              <a:tabLst>
                <a:tab pos="0" algn="l"/>
              </a:tabLst>
            </a:pPr>
            <a:r>
              <a:rPr lang="en-US" sz="3000" dirty="0" smtClean="0">
                <a:latin typeface="Garamond" charset="0"/>
              </a:rPr>
              <a:t>No person shall apply or deposit Fertilizer on any Impervious Surface…..</a:t>
            </a: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 marL="292100" indent="-406400">
              <a:buFont typeface="Arial"/>
              <a:buChar char="•"/>
            </a:pPr>
            <a:endParaRPr lang="en-US" sz="800" u="sng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-10084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15900" y="1096963"/>
            <a:ext cx="8728306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4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Definitions</a:t>
            </a: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Definition of Impervious Surface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, pg 5:</a:t>
            </a:r>
          </a:p>
          <a:p>
            <a:pPr marL="623888" lvl="1" indent="4763"/>
            <a:r>
              <a:rPr lang="en-US" sz="3000" dirty="0" smtClean="0">
                <a:solidFill>
                  <a:srgbClr val="FFFFFF"/>
                </a:solidFill>
                <a:latin typeface="Garamond" charset="0"/>
              </a:rPr>
              <a:t>“Impervious Surface” means a surface that has been compacted or covered with a layer of material so that it is highly resistant to infiltration by water, but does not include compacted areas on athletic fields, such as baseball infields and, intensely trafficked Turf.</a:t>
            </a:r>
          </a:p>
          <a:p>
            <a:pPr marL="623888" lvl="1" indent="120650"/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>
              <a:tabLst>
                <a:tab pos="0" algn="l"/>
              </a:tabLst>
            </a:pPr>
            <a:r>
              <a:rPr lang="en-US" sz="3200" u="sng" dirty="0" smtClean="0">
                <a:solidFill>
                  <a:srgbClr val="F2D908"/>
                </a:solidFill>
                <a:latin typeface="Garamond" charset="0"/>
              </a:rPr>
              <a:t>Section 5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Turf Performance Standards </a:t>
            </a:r>
          </a:p>
          <a:p>
            <a:pPr lvl="1">
              <a:tabLst>
                <a:tab pos="0" algn="l"/>
              </a:tabLst>
            </a:pPr>
            <a:r>
              <a:rPr lang="en-US" sz="3200" u="sng" dirty="0" smtClean="0">
                <a:latin typeface="Garamond" charset="0"/>
              </a:rPr>
              <a:t>5.1.3</a:t>
            </a:r>
            <a:r>
              <a:rPr lang="en-US" sz="3200" dirty="0" smtClean="0">
                <a:latin typeface="Garamond" charset="0"/>
              </a:rPr>
              <a:t> pg 6:  </a:t>
            </a:r>
          </a:p>
          <a:p>
            <a:pPr marL="620713" lvl="1">
              <a:tabLst>
                <a:tab pos="0" algn="l"/>
              </a:tabLst>
            </a:pPr>
            <a:r>
              <a:rPr lang="en-US" sz="3000" dirty="0" smtClean="0">
                <a:latin typeface="Garamond" charset="0"/>
              </a:rPr>
              <a:t>No person shall apply or deposit </a:t>
            </a:r>
            <a:r>
              <a:rPr lang="en-US" sz="3000" dirty="0" smtClean="0">
                <a:solidFill>
                  <a:srgbClr val="F2D908"/>
                </a:solidFill>
                <a:latin typeface="Garamond" charset="0"/>
              </a:rPr>
              <a:t>Fertilizer</a:t>
            </a:r>
            <a:r>
              <a:rPr lang="en-US" sz="3000" dirty="0" smtClean="0">
                <a:latin typeface="Garamond" charset="0"/>
              </a:rPr>
              <a:t> on any </a:t>
            </a:r>
            <a:r>
              <a:rPr lang="en-US" sz="3000" dirty="0" smtClean="0">
                <a:solidFill>
                  <a:srgbClr val="F2D908"/>
                </a:solidFill>
                <a:latin typeface="Garamond" charset="0"/>
              </a:rPr>
              <a:t>Impervious Surface</a:t>
            </a:r>
            <a:r>
              <a:rPr lang="en-US" sz="3000" dirty="0" smtClean="0">
                <a:latin typeface="Garamond" charset="0"/>
              </a:rPr>
              <a:t>…..</a:t>
            </a: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>
              <a:tabLst>
                <a:tab pos="0" algn="l"/>
              </a:tabLst>
            </a:pP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 marL="292100" indent="-406400">
              <a:buFont typeface="Arial"/>
              <a:buChar char="•"/>
            </a:pPr>
            <a:endParaRPr lang="en-US" sz="800" u="sng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96963"/>
            <a:ext cx="83439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5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Turf Performance Standards</a:t>
            </a:r>
          </a:p>
          <a:p>
            <a:endParaRPr lang="en-US" sz="32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5.1  General Turf Performance Standards</a:t>
            </a:r>
          </a:p>
          <a:p>
            <a:pPr marL="1028700" indent="-342900">
              <a:buFont typeface="Arial"/>
              <a:buChar char="•"/>
            </a:pPr>
            <a:endParaRPr lang="en-US" sz="32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5.2  Fertilizer in the Buffer Zone </a:t>
            </a:r>
          </a:p>
          <a:p>
            <a:pPr marL="1028700" indent="-342900">
              <a:buFont typeface="Arial"/>
              <a:buChar char="•"/>
            </a:pPr>
            <a:endParaRPr lang="en-US" sz="32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5.3  Fertilizer on Golf Courses</a:t>
            </a:r>
          </a:p>
          <a:p>
            <a:pPr marL="1028700" indent="-342900">
              <a:buFont typeface="Arial"/>
              <a:buChar char="•"/>
            </a:pPr>
            <a:endParaRPr lang="en-US" sz="32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5.4  Exemptions</a:t>
            </a:r>
          </a:p>
          <a:p>
            <a:pPr marL="1028700" indent="-342900">
              <a:buFont typeface="Arial"/>
              <a:buChar char="•"/>
            </a:pPr>
            <a:endParaRPr lang="en-US" sz="32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5.5  Precedence</a:t>
            </a: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576" y="22763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48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Fertilizer Working Group</a:t>
            </a:r>
            <a:endParaRPr lang="en-US" sz="4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20531"/>
            <a:ext cx="8686418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chemeClr val="accent1"/>
                </a:solidFill>
                <a:latin typeface="Garamond" charset="0"/>
              </a:rPr>
              <a:t>Bill </a:t>
            </a:r>
            <a:r>
              <a:rPr lang="en-US" sz="2400" u="sng" dirty="0" err="1" smtClean="0">
                <a:solidFill>
                  <a:schemeClr val="accent1"/>
                </a:solidFill>
                <a:latin typeface="Garamond" charset="0"/>
              </a:rPr>
              <a:t>Veno</a:t>
            </a:r>
            <a:r>
              <a:rPr lang="en-US" sz="2400" dirty="0" smtClean="0">
                <a:latin typeface="Garamond" charset="0"/>
              </a:rPr>
              <a:t>, MVC</a:t>
            </a:r>
            <a:r>
              <a:rPr lang="en-US" sz="2400" dirty="0" smtClean="0">
                <a:latin typeface="Garamond" charset="0"/>
              </a:rPr>
              <a:t> Senior Planner  </a:t>
            </a:r>
            <a:r>
              <a:rPr lang="en-US" sz="2400" dirty="0" smtClean="0">
                <a:latin typeface="Garamond" charset="0"/>
              </a:rPr>
              <a:t>&amp; Working Group Co-Chair</a:t>
            </a: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Michael Loberg</a:t>
            </a:r>
            <a:r>
              <a:rPr lang="en-US" sz="2400" dirty="0" smtClean="0">
                <a:latin typeface="Garamond" charset="0"/>
              </a:rPr>
              <a:t>, Tisbury BoH, Working Group Co-Chair</a:t>
            </a: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Matt Poole</a:t>
            </a:r>
            <a:r>
              <a:rPr lang="en-US" sz="2400" dirty="0" smtClean="0">
                <a:latin typeface="Garamond" charset="0"/>
              </a:rPr>
              <a:t>, Edgartown Health Agent &amp; Chair Regulatory Sub-</a:t>
            </a:r>
            <a:r>
              <a:rPr lang="en-US" sz="2400" dirty="0" err="1" smtClean="0">
                <a:latin typeface="Garamond" charset="0"/>
              </a:rPr>
              <a:t>Comm</a:t>
            </a:r>
            <a:endParaRPr lang="en-US" sz="2400" dirty="0" smtClean="0">
              <a:latin typeface="Garamond" charset="0"/>
            </a:endParaRP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Tristan Israel</a:t>
            </a:r>
            <a:r>
              <a:rPr lang="en-US" sz="2400" dirty="0" smtClean="0">
                <a:latin typeface="Garamond" charset="0"/>
              </a:rPr>
              <a:t>, Tisbury Selectmen and Landscaper</a:t>
            </a: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Carlos Montoya</a:t>
            </a:r>
            <a:r>
              <a:rPr lang="en-US" sz="2400" dirty="0" smtClean="0">
                <a:latin typeface="Garamond" charset="0"/>
              </a:rPr>
              <a:t>, Aquinnah</a:t>
            </a:r>
            <a:r>
              <a:rPr lang="en-US" sz="2400" dirty="0" smtClean="0">
                <a:latin typeface="Garamond" charset="0"/>
              </a:rPr>
              <a:t> Planning Board &amp; Landscaper</a:t>
            </a:r>
            <a:endParaRPr lang="en-US" sz="2400" dirty="0" smtClean="0">
              <a:latin typeface="Garamond" charset="0"/>
            </a:endParaRP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John Breckinridge</a:t>
            </a:r>
            <a:r>
              <a:rPr lang="en-US" sz="2400" dirty="0" smtClean="0">
                <a:latin typeface="Garamond" charset="0"/>
              </a:rPr>
              <a:t>, Oak Bluffs Conservation and MVC Commissioner</a:t>
            </a: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Jeff Carlson</a:t>
            </a:r>
            <a:r>
              <a:rPr lang="en-US" sz="2400" dirty="0" smtClean="0">
                <a:latin typeface="Garamond" charset="0"/>
              </a:rPr>
              <a:t>, Edgartown Conservation Commissioner &amp; Vineyard Golf</a:t>
            </a: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Chris Murphy</a:t>
            </a:r>
            <a:r>
              <a:rPr lang="en-US" sz="2400" dirty="0" smtClean="0">
                <a:latin typeface="Garamond" charset="0"/>
              </a:rPr>
              <a:t>, Chilmark, Conservation Commissioner </a:t>
            </a: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Joan </a:t>
            </a:r>
            <a:r>
              <a:rPr lang="en-US" sz="2400" u="sng" dirty="0" err="1" smtClean="0">
                <a:solidFill>
                  <a:srgbClr val="F2D908"/>
                </a:solidFill>
                <a:latin typeface="Garamond" charset="0"/>
              </a:rPr>
              <a:t>Malkin</a:t>
            </a:r>
            <a:r>
              <a:rPr lang="en-US" sz="2400" dirty="0" smtClean="0">
                <a:latin typeface="Garamond" charset="0"/>
              </a:rPr>
              <a:t>, Chilmark Conservation and MVC Commissioner </a:t>
            </a: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Linda Sibley</a:t>
            </a:r>
            <a:r>
              <a:rPr lang="en-US" sz="2400" dirty="0" smtClean="0">
                <a:latin typeface="Garamond" charset="0"/>
              </a:rPr>
              <a:t>, West Tisbury MV Commissioner</a:t>
            </a: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rgbClr val="F2D908"/>
                </a:solidFill>
                <a:latin typeface="Garamond" charset="0"/>
              </a:rPr>
              <a:t>Tim Boland</a:t>
            </a:r>
            <a:r>
              <a:rPr lang="en-US" sz="2400" dirty="0" smtClean="0">
                <a:latin typeface="Garamond" charset="0"/>
              </a:rPr>
              <a:t>, Polly Hill Arboretum</a:t>
            </a:r>
          </a:p>
          <a:p>
            <a:pPr>
              <a:spcAft>
                <a:spcPts val="600"/>
              </a:spcAft>
            </a:pPr>
            <a:r>
              <a:rPr lang="en-US" sz="2400" u="sng" dirty="0" smtClean="0">
                <a:solidFill>
                  <a:schemeClr val="accent1"/>
                </a:solidFill>
                <a:latin typeface="Garamond" charset="0"/>
              </a:rPr>
              <a:t>Steve </a:t>
            </a:r>
            <a:r>
              <a:rPr lang="en-US" sz="2400" u="sng" dirty="0" err="1" smtClean="0">
                <a:solidFill>
                  <a:schemeClr val="accent1"/>
                </a:solidFill>
                <a:latin typeface="Garamond" charset="0"/>
              </a:rPr>
              <a:t>Anagnos</a:t>
            </a:r>
            <a:r>
              <a:rPr lang="en-US" sz="2400" dirty="0" smtClean="0">
                <a:latin typeface="Garamond" charset="0"/>
              </a:rPr>
              <a:t>, </a:t>
            </a:r>
            <a:r>
              <a:rPr lang="en-US" sz="2400" dirty="0" smtClean="0">
                <a:latin typeface="Garamond" charset="0"/>
              </a:rPr>
              <a:t>Lawn Care Pros</a:t>
            </a:r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658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36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 – General 5.1</a:t>
            </a:r>
            <a:endParaRPr lang="en-US" sz="3600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-1" y="191394"/>
            <a:ext cx="9385905" cy="530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3200" u="sng" dirty="0" smtClean="0">
              <a:solidFill>
                <a:srgbClr val="000000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1485900" lvl="2" indent="-393700"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749300" indent="-3429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6182" y="832102"/>
          <a:ext cx="8007799" cy="580281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02919"/>
                <a:gridCol w="3110791"/>
                <a:gridCol w="3094089"/>
              </a:tblGrid>
              <a:tr h="700718"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Criteria</a:t>
                      </a:r>
                      <a:endParaRPr lang="en-US" sz="2800" u="sng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  <a:endParaRPr lang="en-US" sz="2800" u="sng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</a:p>
                    <a:p>
                      <a:pPr algn="ctr"/>
                      <a:r>
                        <a:rPr lang="en-US" sz="2800" u="none" dirty="0" smtClean="0">
                          <a:latin typeface="Garamond"/>
                          <a:cs typeface="Garamond"/>
                        </a:rPr>
                        <a:t>Exceptions</a:t>
                      </a:r>
                      <a:endParaRPr lang="en-US" sz="2800" u="none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89450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Nitrogen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Annual:    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 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u="none" dirty="0" smtClean="0">
                          <a:latin typeface="Garamond"/>
                          <a:cs typeface="Garamond"/>
                        </a:rPr>
                        <a:t>3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lbs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N/1000 Sq Ft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Single App: &lt;0.5 lbs N/1000 Sq Ft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79925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Frequency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4 Weeks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7116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Type</a:t>
                      </a:r>
                      <a:r>
                        <a:rPr lang="en-US" sz="2000" baseline="0" dirty="0" smtClean="0">
                          <a:latin typeface="Garamond"/>
                          <a:cs typeface="Garamond"/>
                        </a:rPr>
                        <a:t> of Fertilizer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baseline="0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50%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Slow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-Release 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9634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Prohibitions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Nov 14</a:t>
                      </a:r>
                      <a:r>
                        <a:rPr lang="en-US" sz="1600" baseline="30000" dirty="0" smtClean="0">
                          <a:latin typeface="Garamond"/>
                          <a:cs typeface="Garamond"/>
                        </a:rPr>
                        <a:t>th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to Apr 15th;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Before &amp; During Heavy Rain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Impervious Surfaces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14890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Phosphorus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Prohibited Unless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Indicated by Soil Test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658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36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 – General 5.1</a:t>
            </a:r>
            <a:endParaRPr lang="en-US" sz="3600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-1" y="191394"/>
            <a:ext cx="9385905" cy="530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3200" u="sng" dirty="0" smtClean="0">
              <a:solidFill>
                <a:srgbClr val="000000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1485900" lvl="2" indent="-393700"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749300" indent="-3429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6182" y="832102"/>
          <a:ext cx="8007799" cy="573572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02919"/>
                <a:gridCol w="3110791"/>
                <a:gridCol w="3094089"/>
              </a:tblGrid>
              <a:tr h="700718"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Criteria</a:t>
                      </a:r>
                      <a:endParaRPr lang="en-US" sz="2800" u="sng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  <a:endParaRPr lang="en-US" sz="2800" u="sng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</a:p>
                    <a:p>
                      <a:pPr algn="ctr"/>
                      <a:r>
                        <a:rPr lang="en-US" sz="2800" u="none" dirty="0" smtClean="0">
                          <a:latin typeface="Garamond"/>
                          <a:cs typeface="Garamond"/>
                        </a:rPr>
                        <a:t>Exceptions</a:t>
                      </a:r>
                      <a:endParaRPr lang="en-US" sz="2800" u="none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89450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Nitrogen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Annual:    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 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u="none" dirty="0" smtClean="0">
                          <a:latin typeface="Garamond"/>
                          <a:cs typeface="Garamond"/>
                        </a:rPr>
                        <a:t>3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lbs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N/1000 Sq Ft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Single App: &lt;0.5 lbs N/1000 Sq Ft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Agriculture &amp; Horticulture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Plants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and Vegetable Gardens</a:t>
                      </a:r>
                    </a:p>
                  </a:txBody>
                  <a:tcPr anchor="ctr"/>
                </a:tc>
              </a:tr>
              <a:tr h="79925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Frequency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4 Weeks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7116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Type</a:t>
                      </a:r>
                      <a:r>
                        <a:rPr lang="en-US" sz="2000" baseline="0" dirty="0" smtClean="0">
                          <a:latin typeface="Garamond"/>
                          <a:cs typeface="Garamond"/>
                        </a:rPr>
                        <a:t> of Fertilizer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baseline="0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50%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Slow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-Release 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Compost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Tea,  Starter Fertilizer and Liquid Fertilizer  </a:t>
                      </a:r>
                      <a:r>
                        <a:rPr lang="en-US" sz="1600" u="sng" baseline="0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0.1 lbs N per 1000 Sq Ft over 4 weeks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9634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Prohibitions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Nov 14</a:t>
                      </a:r>
                      <a:r>
                        <a:rPr lang="en-US" sz="1600" baseline="30000" dirty="0" smtClean="0">
                          <a:latin typeface="Garamond"/>
                          <a:cs typeface="Garamond"/>
                        </a:rPr>
                        <a:t>th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to Apr 15th;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Before &amp; During Heavy Rain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Impervious Surfaces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98284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Phosphorus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Prohibited Unless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Indicated by Soil Test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Organic Compost and Compost Tea;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Pelletized Organic 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Fertilizer at 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a    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P/N Weight Ratio of </a:t>
                      </a:r>
                      <a:r>
                        <a:rPr lang="en-US" sz="1600" u="sng" baseline="0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.25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Starter Fertilizer at </a:t>
                      </a:r>
                      <a:r>
                        <a:rPr lang="en-US" sz="1600" u="sng" baseline="0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0.1 lbs N per 1000 Sq Ft over 4 weeks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658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36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Regulations:  5.2 Buffer Zone</a:t>
            </a:r>
            <a:endParaRPr lang="en-US" sz="3600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-1" y="191394"/>
            <a:ext cx="9385905" cy="530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3200" u="sng" dirty="0" smtClean="0">
              <a:solidFill>
                <a:srgbClr val="000000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1485900" lvl="2" indent="-393700"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749300" indent="-3429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6182" y="832102"/>
          <a:ext cx="8007799" cy="561455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02919"/>
                <a:gridCol w="3110791"/>
                <a:gridCol w="3094089"/>
              </a:tblGrid>
              <a:tr h="700718"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Criteria</a:t>
                      </a:r>
                      <a:endParaRPr lang="en-US" sz="2800" u="sng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</a:p>
                    <a:p>
                      <a:pPr algn="ctr"/>
                      <a:r>
                        <a:rPr lang="en-US" sz="2800" u="none" dirty="0" smtClean="0">
                          <a:latin typeface="Garamond"/>
                          <a:cs typeface="Garamond"/>
                        </a:rPr>
                        <a:t>Buffer</a:t>
                      </a:r>
                      <a:r>
                        <a:rPr lang="en-US" sz="2800" u="none" baseline="0" dirty="0" smtClean="0">
                          <a:latin typeface="Garamond"/>
                          <a:cs typeface="Garamond"/>
                        </a:rPr>
                        <a:t> Zone</a:t>
                      </a:r>
                      <a:endParaRPr lang="en-US" sz="2800" u="none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</a:p>
                    <a:p>
                      <a:pPr algn="ctr"/>
                      <a:r>
                        <a:rPr lang="en-US" sz="2800" u="none" dirty="0" smtClean="0">
                          <a:latin typeface="Garamond"/>
                          <a:cs typeface="Garamond"/>
                        </a:rPr>
                        <a:t>Exceptions</a:t>
                      </a:r>
                      <a:endParaRPr lang="en-US" sz="2800" u="none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89450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Nitrogen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None within 10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ft of Resource Area;</a:t>
                      </a:r>
                    </a:p>
                    <a:p>
                      <a:pPr algn="l"/>
                      <a:endParaRPr lang="en-US" sz="1600" baseline="0" dirty="0" smtClean="0">
                        <a:latin typeface="Garamond"/>
                        <a:cs typeface="Garamond"/>
                      </a:endParaRPr>
                    </a:p>
                    <a:p>
                      <a:pPr algn="l"/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For Remainder of Buffer Zone: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Annual:    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 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u="none" dirty="0" smtClean="0">
                          <a:latin typeface="Garamond"/>
                          <a:cs typeface="Garamond"/>
                        </a:rPr>
                        <a:t>0.5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lbs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N/1000 Sq Ft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Single App: &lt;0.25 lbs N/1000 Sq Ft</a:t>
                      </a:r>
                      <a:endParaRPr lang="en-US" sz="1600" dirty="0" smtClean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6458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Frequency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4 Weeks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7116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Type</a:t>
                      </a:r>
                      <a:r>
                        <a:rPr lang="en-US" sz="2000" baseline="0" dirty="0" smtClean="0">
                          <a:latin typeface="Garamond"/>
                          <a:cs typeface="Garamond"/>
                        </a:rPr>
                        <a:t> of Fertilizer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baseline="0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50%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Slow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-Release 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9634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Prohibitions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Nov 14</a:t>
                      </a:r>
                      <a:r>
                        <a:rPr lang="en-US" sz="1600" baseline="30000" dirty="0" smtClean="0">
                          <a:latin typeface="Garamond"/>
                          <a:cs typeface="Garamond"/>
                        </a:rPr>
                        <a:t>th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to Apr 15th;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Before &amp; During Heavy Rain;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Impervious Surfaces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98284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Phosphorus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Prohibited Unless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Indicated by Soil Test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658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36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Regulations:  5.2 Buffer Zone</a:t>
            </a:r>
            <a:endParaRPr lang="en-US" sz="3600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-1" y="191394"/>
            <a:ext cx="9385905" cy="530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3200" u="sng" dirty="0" smtClean="0">
              <a:solidFill>
                <a:srgbClr val="000000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1485900" lvl="2" indent="-393700"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749300" indent="-3429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6182" y="832102"/>
          <a:ext cx="8007799" cy="561455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02919"/>
                <a:gridCol w="3110791"/>
                <a:gridCol w="3094089"/>
              </a:tblGrid>
              <a:tr h="700718"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Criteria</a:t>
                      </a:r>
                      <a:endParaRPr lang="en-US" sz="2800" u="sng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</a:p>
                    <a:p>
                      <a:pPr algn="ctr"/>
                      <a:r>
                        <a:rPr lang="en-US" sz="2800" u="none" dirty="0" smtClean="0">
                          <a:latin typeface="Garamond"/>
                          <a:cs typeface="Garamond"/>
                        </a:rPr>
                        <a:t>Buffer</a:t>
                      </a:r>
                      <a:r>
                        <a:rPr lang="en-US" sz="2800" u="none" baseline="0" dirty="0" smtClean="0">
                          <a:latin typeface="Garamond"/>
                          <a:cs typeface="Garamond"/>
                        </a:rPr>
                        <a:t> Zone</a:t>
                      </a:r>
                      <a:endParaRPr lang="en-US" sz="2800" u="none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</a:p>
                    <a:p>
                      <a:pPr algn="ctr"/>
                      <a:r>
                        <a:rPr lang="en-US" sz="2800" u="none" dirty="0" smtClean="0">
                          <a:latin typeface="Garamond"/>
                          <a:cs typeface="Garamond"/>
                        </a:rPr>
                        <a:t>Exceptions</a:t>
                      </a:r>
                      <a:endParaRPr lang="en-US" sz="2800" u="none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89450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Nitrogen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None within 10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ft of Resource Area;</a:t>
                      </a:r>
                    </a:p>
                    <a:p>
                      <a:pPr algn="l"/>
                      <a:endParaRPr lang="en-US" sz="1600" baseline="0" dirty="0" smtClean="0">
                        <a:latin typeface="Garamond"/>
                        <a:cs typeface="Garamond"/>
                      </a:endParaRPr>
                    </a:p>
                    <a:p>
                      <a:pPr algn="l"/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For Remainder of Buffer Zone: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Annual:    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 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u="none" dirty="0" smtClean="0">
                          <a:latin typeface="Garamond"/>
                          <a:cs typeface="Garamond"/>
                        </a:rPr>
                        <a:t>0.5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lbs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N/1000 Sq Ft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Single App: &lt;0.25 lbs N/1000 Sq Ft</a:t>
                      </a:r>
                      <a:endParaRPr lang="en-US" sz="1600" dirty="0" smtClean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If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25 ft wide, non-turf, fertilizer free, vegetative strip exists, then:</a:t>
                      </a:r>
                    </a:p>
                    <a:p>
                      <a:endParaRPr lang="en-US" sz="800" baseline="0" dirty="0" smtClean="0">
                        <a:latin typeface="Garamond"/>
                        <a:cs typeface="Garamond"/>
                      </a:endParaRPr>
                    </a:p>
                    <a:p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Annual: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u="none" dirty="0" smtClean="0">
                          <a:latin typeface="Garamond"/>
                          <a:cs typeface="Garamond"/>
                        </a:rPr>
                        <a:t>1.0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lbs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N/1000 Sq Ft in the remainder of the buffer zone.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6458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Frequency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4 Weeks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</a:t>
                      </a:r>
                      <a:endParaRPr lang="en-US" sz="1600" dirty="0"/>
                    </a:p>
                  </a:txBody>
                  <a:tcPr anchor="ctr"/>
                </a:tc>
              </a:tr>
              <a:tr h="7116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Type</a:t>
                      </a:r>
                      <a:r>
                        <a:rPr lang="en-US" sz="2000" baseline="0" dirty="0" smtClean="0">
                          <a:latin typeface="Garamond"/>
                          <a:cs typeface="Garamond"/>
                        </a:rPr>
                        <a:t> of Fertilizer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baseline="0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50%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Slow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-Release 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Same,</a:t>
                      </a:r>
                      <a:endParaRPr lang="en-US" sz="1600" baseline="0" dirty="0" smtClean="0">
                        <a:latin typeface="Garamond"/>
                        <a:cs typeface="Garamond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Including Exceptions</a:t>
                      </a:r>
                      <a:endParaRPr lang="en-US" sz="1600" dirty="0" smtClean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9634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Prohibitions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Nov 14</a:t>
                      </a:r>
                      <a:r>
                        <a:rPr lang="en-US" sz="1600" baseline="30000" dirty="0" smtClean="0">
                          <a:latin typeface="Garamond"/>
                          <a:cs typeface="Garamond"/>
                        </a:rPr>
                        <a:t>th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to Apr 15th;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Before &amp; During Heavy Rain;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Impervious Surfaces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</a:t>
                      </a:r>
                      <a:endParaRPr lang="en-US" sz="1600" dirty="0"/>
                    </a:p>
                  </a:txBody>
                  <a:tcPr anchor="ctr"/>
                </a:tc>
              </a:tr>
              <a:tr h="98284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Phosphorus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Prohibited Unless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Indicated by Soil Test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No Exceptions; Phosphate Test Always Required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658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36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Regulations:  5.3 Golf Courses</a:t>
            </a:r>
            <a:endParaRPr lang="en-US" sz="3600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-1" y="191394"/>
            <a:ext cx="9385905" cy="530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3200" u="sng" dirty="0" smtClean="0">
              <a:solidFill>
                <a:srgbClr val="000000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9300" lvl="1" indent="-406400" algn="just"/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1485900" lvl="2" indent="-393700"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749300" indent="-3429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01014" y="832102"/>
          <a:ext cx="8389919" cy="558384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88952"/>
                <a:gridCol w="3092843"/>
                <a:gridCol w="3408124"/>
              </a:tblGrid>
              <a:tr h="996116"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Criteria</a:t>
                      </a:r>
                      <a:endParaRPr lang="en-US" sz="2800" u="sng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latin typeface="Garamond"/>
                          <a:cs typeface="Garamond"/>
                        </a:rPr>
                        <a:t>Martha’s Vineyard</a:t>
                      </a:r>
                    </a:p>
                    <a:p>
                      <a:pPr algn="ctr"/>
                      <a:r>
                        <a:rPr lang="en-US" sz="2800" u="none" dirty="0" smtClean="0">
                          <a:latin typeface="Garamond"/>
                          <a:cs typeface="Garamond"/>
                        </a:rPr>
                        <a:t>Golf</a:t>
                      </a:r>
                      <a:r>
                        <a:rPr lang="en-US" sz="2800" u="none" baseline="0" dirty="0" smtClean="0">
                          <a:latin typeface="Garamond"/>
                          <a:cs typeface="Garamond"/>
                        </a:rPr>
                        <a:t> Courses</a:t>
                      </a:r>
                      <a:endParaRPr lang="en-US" sz="2800" u="none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9430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Nitrogen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Annual:    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 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u="none" dirty="0" smtClean="0">
                          <a:latin typeface="Garamond"/>
                          <a:cs typeface="Garamond"/>
                        </a:rPr>
                        <a:t>3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lbs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N/1000 Sq Ft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Single App: &lt;0.5 lbs N/1000 Sq Ft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Garamond"/>
                          <a:cs typeface="Garamond"/>
                        </a:rPr>
                        <a:t>Same,</a:t>
                      </a:r>
                    </a:p>
                    <a:p>
                      <a:pPr algn="ctr"/>
                      <a:r>
                        <a:rPr lang="en-US" sz="1600" smtClean="0">
                          <a:latin typeface="Garamond"/>
                          <a:cs typeface="Garamond"/>
                        </a:rPr>
                        <a:t> including Buffer</a:t>
                      </a:r>
                      <a:r>
                        <a:rPr lang="en-US" sz="1600" baseline="0" smtClean="0">
                          <a:latin typeface="Garamond"/>
                          <a:cs typeface="Garamond"/>
                        </a:rPr>
                        <a:t> Zone Restrictions, excluding existing Tee Boxes &amp; Greens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84259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Frequency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4 Weeks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sng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 2Weeks</a:t>
                      </a:r>
                    </a:p>
                  </a:txBody>
                  <a:tcPr anchor="ctr"/>
                </a:tc>
              </a:tr>
              <a:tr h="75025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Type</a:t>
                      </a:r>
                      <a:r>
                        <a:rPr lang="en-US" sz="2000" baseline="0" dirty="0" smtClean="0">
                          <a:latin typeface="Garamond"/>
                          <a:cs typeface="Garamond"/>
                        </a:rPr>
                        <a:t> of Fertilizer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baseline="0" dirty="0" smtClean="0">
                          <a:latin typeface="Garamond"/>
                          <a:cs typeface="Garamond"/>
                        </a:rPr>
                        <a:t>&gt;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50%  </a:t>
                      </a: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Slow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-Release </a:t>
                      </a:r>
                      <a:endParaRPr lang="en-US" sz="16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Same except, 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Foliar fertilizer may be applied  biweekly at </a:t>
                      </a:r>
                      <a:r>
                        <a:rPr lang="en-US" sz="1600" u="sng" baseline="0" dirty="0" smtClean="0">
                          <a:latin typeface="Garamond"/>
                          <a:cs typeface="Garamond"/>
                        </a:rPr>
                        <a:t>&lt;</a:t>
                      </a:r>
                      <a:r>
                        <a:rPr lang="en-US" sz="1600" u="none" baseline="0" dirty="0" smtClean="0">
                          <a:latin typeface="Garamond"/>
                          <a:cs typeface="Garamond"/>
                        </a:rPr>
                        <a:t> 0.1 lbs/1000 sq ft</a:t>
                      </a:r>
                      <a:endParaRPr lang="en-US" sz="1600" u="none" dirty="0" smtClean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  <a:tr h="101573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Application Prohibitions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Nov 14</a:t>
                      </a:r>
                      <a:r>
                        <a:rPr lang="en-US" sz="1600" baseline="30000" dirty="0" smtClean="0">
                          <a:latin typeface="Garamond"/>
                          <a:cs typeface="Garamond"/>
                        </a:rPr>
                        <a:t>th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to Apr 15th;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Before &amp; During Heavy Rain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Impervious Surfaces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Dec 14</a:t>
                      </a:r>
                      <a:r>
                        <a:rPr lang="en-US" sz="1600" baseline="30000" dirty="0" smtClean="0">
                          <a:latin typeface="Garamond"/>
                          <a:cs typeface="Garamond"/>
                        </a:rPr>
                        <a:t>th</a:t>
                      </a: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to Apr 15th;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Before &amp; During Heavy Rain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Impervious Surfaces</a:t>
                      </a:r>
                    </a:p>
                  </a:txBody>
                  <a:tcPr anchor="ctr"/>
                </a:tc>
              </a:tr>
              <a:tr h="103613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aramond"/>
                          <a:cs typeface="Garamond"/>
                        </a:rPr>
                        <a:t>Phosphorus</a:t>
                      </a:r>
                      <a:endParaRPr lang="en-US" sz="2000" dirty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Garamond"/>
                          <a:cs typeface="Garamond"/>
                        </a:rPr>
                        <a:t>Prohibited Unless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Garamond"/>
                          <a:cs typeface="Garamond"/>
                        </a:rPr>
                        <a:t> Indicated by Soil Test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smtClean="0">
                          <a:latin typeface="Garamond"/>
                          <a:cs typeface="Garamond"/>
                        </a:rPr>
                        <a:t>Same, Including Exceptions</a:t>
                      </a:r>
                      <a:endParaRPr lang="en-US" sz="1600" baseline="0" dirty="0" smtClean="0">
                        <a:latin typeface="Garamond"/>
                        <a:cs typeface="Garamond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96963"/>
            <a:ext cx="83439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5.4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Exemptions</a:t>
            </a:r>
          </a:p>
          <a:p>
            <a:pPr marL="914400" indent="-508000"/>
            <a:endParaRPr lang="en-US" sz="1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spcAft>
                <a:spcPts val="12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Home Vegetables and Flower Gardens</a:t>
            </a:r>
          </a:p>
          <a:p>
            <a:pPr marL="914400" indent="-508000">
              <a:spcAft>
                <a:spcPts val="12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Landscape Ornamentals, Shrubs, </a:t>
            </a:r>
            <a:r>
              <a:rPr lang="en-US" sz="3200" dirty="0" smtClean="0">
                <a:latin typeface="Garamond" charset="0"/>
              </a:rPr>
              <a:t>Trees, Bushes and Container Plants</a:t>
            </a:r>
          </a:p>
          <a:p>
            <a:pPr marL="914400" indent="-508000">
              <a:spcAft>
                <a:spcPts val="12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Agriculture and Horticulture</a:t>
            </a:r>
            <a:endParaRPr lang="en-US" sz="2400" dirty="0" smtClean="0"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96963"/>
            <a:ext cx="83439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5.5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 Precedence</a:t>
            </a:r>
          </a:p>
          <a:p>
            <a:pPr marL="914400" indent="-508000"/>
            <a:endParaRPr lang="en-US" sz="1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spcAft>
                <a:spcPts val="18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If issued, more stringent state regulations would take precedence Island-wide</a:t>
            </a:r>
          </a:p>
          <a:p>
            <a:pPr marL="914400" indent="-508000">
              <a:spcAft>
                <a:spcPts val="18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If issued, more stringent Town regulations would take precedence Town-wide.</a:t>
            </a: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96963"/>
            <a:ext cx="83439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algn="ctr"/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Contains All the Subparts 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that Describe            How the Regulations will be Implemented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6.1: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Education and Assessment</a:t>
            </a:r>
          </a:p>
          <a:p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284163"/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Requires the town Board of Health to</a:t>
            </a: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Ensure that a fertilizer education program is offered based on the regulations and supporting documentation (MV BMP).</a:t>
            </a: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Administer or oversee an assessment (test) of license candidates to ensure competency.</a:t>
            </a: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Furnish summary of regulations to public &amp; professionals.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 </a:t>
            </a: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6.2: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Licensure</a:t>
            </a:r>
          </a:p>
          <a:p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854075" lvl="1" indent="-33972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Each town that adopts the </a:t>
            </a:r>
            <a:r>
              <a:rPr lang="en-US" sz="3200" dirty="0" err="1" smtClean="0">
                <a:solidFill>
                  <a:srgbClr val="FFFFFF"/>
                </a:solidFill>
                <a:latin typeface="Garamond" charset="0"/>
              </a:rPr>
              <a:t>regs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 will issue a license for a fee of $100</a:t>
            </a:r>
          </a:p>
          <a:p>
            <a:pPr marL="1543050" lvl="2" indent="-338138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Required of professionals</a:t>
            </a:r>
          </a:p>
          <a:p>
            <a:pPr marL="1543050" lvl="2" indent="-338138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Not required for property owners but optional</a:t>
            </a:r>
          </a:p>
          <a:p>
            <a:pPr marL="1543050" lvl="2" indent="-338138">
              <a:buFont typeface="Arial"/>
              <a:buChar char="•"/>
            </a:pPr>
            <a:endParaRPr lang="en-US" sz="900" dirty="0" smtClean="0">
              <a:solidFill>
                <a:srgbClr val="FFFFFF"/>
              </a:solidFill>
              <a:latin typeface="Garamond" charset="0"/>
            </a:endParaRPr>
          </a:p>
          <a:p>
            <a:pPr marL="854075" lvl="1" indent="-33972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Must illustrate proficiency by passing the test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 </a:t>
            </a:r>
          </a:p>
          <a:p>
            <a:pPr marL="854075" lvl="1" indent="-339725">
              <a:buFont typeface="Arial"/>
              <a:buChar char="•"/>
            </a:pPr>
            <a:endParaRPr lang="en-US" sz="900" dirty="0" smtClean="0">
              <a:solidFill>
                <a:srgbClr val="FFFFFF"/>
              </a:solidFill>
              <a:latin typeface="Garamond" charset="0"/>
            </a:endParaRPr>
          </a:p>
          <a:p>
            <a:pPr marL="854075" lvl="1" indent="-33972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Upon issuing a license the issuing town shall forward a 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“Notice of Issuance of Fertilizer License” to each other participating town on MV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576" y="22763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Fertilizer Working Group Outreach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1316175" y="1189799"/>
            <a:ext cx="7215910" cy="590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577850" indent="-577850">
              <a:spcAft>
                <a:spcPts val="600"/>
              </a:spcAft>
            </a:pPr>
            <a:r>
              <a:rPr lang="en-US" sz="3600" dirty="0" smtClean="0">
                <a:latin typeface="Garamond" charset="0"/>
              </a:rPr>
              <a:t>Input has Been Received From:</a:t>
            </a:r>
            <a:endParaRPr lang="en-US" sz="800" dirty="0" smtClean="0">
              <a:latin typeface="Garamond" charset="0"/>
            </a:endParaRPr>
          </a:p>
          <a:p>
            <a:pPr marL="1027113" indent="-6223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Polly Hill Arboretum</a:t>
            </a:r>
          </a:p>
          <a:p>
            <a:pPr marL="1027113" indent="-6223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Water Alliance Members</a:t>
            </a:r>
          </a:p>
          <a:p>
            <a:pPr marL="1027113" indent="-6223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Golf Course Managers</a:t>
            </a:r>
          </a:p>
          <a:p>
            <a:pPr marL="1027113" indent="-6223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Professional Landscapers</a:t>
            </a:r>
          </a:p>
          <a:p>
            <a:pPr marL="1027113" indent="-6223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Retailers</a:t>
            </a:r>
          </a:p>
          <a:p>
            <a:pPr marL="1027113" indent="-6223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Pond Associations</a:t>
            </a:r>
          </a:p>
          <a:p>
            <a:pPr marL="1027113" indent="-6223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Town Conservation</a:t>
            </a:r>
            <a:r>
              <a:rPr lang="en-US" sz="3200" dirty="0" smtClean="0">
                <a:latin typeface="Garamond" charset="0"/>
              </a:rPr>
              <a:t> Commissions</a:t>
            </a:r>
          </a:p>
          <a:p>
            <a:pPr marL="1027113" indent="-622300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Vineyard Conservation Society</a:t>
            </a:r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endParaRPr lang="en-US" sz="24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6.2: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Licensure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 (continued)</a:t>
            </a:r>
          </a:p>
          <a:p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854075" lvl="1" indent="-33972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Upon receipt of “Notice of Issuance of Fertilizer License” each receiving town must issue license to the licensee.  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NO ADDITIONAL DOCUMENTATION OR FEE IS REQUIRED in a receiving town.</a:t>
            </a:r>
          </a:p>
          <a:p>
            <a:pPr marL="854075" lvl="1" indent="-33972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Licenses applications run on a calendar year cycle for a 3 year life span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6.2: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Licensure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 (continued)</a:t>
            </a:r>
          </a:p>
          <a:p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854075" lvl="1" indent="-33972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Must display proficiency each 3 year license period</a:t>
            </a:r>
          </a:p>
          <a:p>
            <a:pPr marL="854075" lvl="1" indent="-33972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Must have license in possession while working</a:t>
            </a:r>
          </a:p>
          <a:p>
            <a:pPr marL="854075" lvl="1" indent="-339725">
              <a:spcAft>
                <a:spcPts val="600"/>
              </a:spcAft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6.2: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Licensure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 (continued)</a:t>
            </a:r>
          </a:p>
          <a:p>
            <a:pPr marL="280988" lvl="1"/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280988" lvl="1"/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Employees of a licensed individual may have up to 8 employees working under the license, provided that: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854075" lvl="1" indent="-33972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Employees are sufficiently trained to comply</a:t>
            </a:r>
          </a:p>
          <a:p>
            <a:pPr marL="854075" lvl="1" indent="-33972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Employees have passed a proficiency test (one less extensive than the employers test)</a:t>
            </a:r>
          </a:p>
          <a:p>
            <a:pPr marL="854075" lvl="1" indent="-33972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Employer supervises compliance</a:t>
            </a:r>
          </a:p>
          <a:p>
            <a:pPr marL="854075" lvl="1" indent="-33972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Employer keeps records of which employees have been cleared to fertilize</a:t>
            </a: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6.3: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Services to be Performed by a Third Party</a:t>
            </a:r>
          </a:p>
          <a:p>
            <a:endParaRPr lang="en-US" sz="900" u="sng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The Board of Health may delegate or purchase services from a third </a:t>
            </a:r>
            <a:r>
              <a:rPr lang="en-US" sz="3200" dirty="0" err="1" smtClean="0">
                <a:solidFill>
                  <a:srgbClr val="FFFFFF"/>
                </a:solidFill>
                <a:latin typeface="Garamond" charset="0"/>
              </a:rPr>
              <a:t>party(s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) to deliver Sections 6.1 and 6.2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6.4: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Liability</a:t>
            </a:r>
          </a:p>
          <a:p>
            <a:endParaRPr lang="en-US" sz="900" u="sng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Property Owners may be held liable for violations if they had reasonable knowledge a violation would occur</a:t>
            </a: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A Landscape employer is liable for violations by his/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her employees</a:t>
            </a: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Anyone who commits a violation, no matter their role, may be held 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liable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6.5: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Enforcement</a:t>
            </a:r>
          </a:p>
          <a:p>
            <a:endParaRPr lang="en-US" sz="900" u="sng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Enforcement resides within the Board of Health in each town</a:t>
            </a: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Enforcement and tolling of violations is specific to each town</a:t>
            </a:r>
          </a:p>
          <a:p>
            <a:pPr marL="974725" lvl="1" indent="-460375"/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6.5: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Enforcement</a:t>
            </a:r>
            <a:endParaRPr lang="en-US" sz="900" u="sng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First violation within a 36 month period:</a:t>
            </a:r>
          </a:p>
          <a:p>
            <a:pPr marL="1719263" lvl="2" indent="-404813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Written warning</a:t>
            </a: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Second violation with a 36 months of first:</a:t>
            </a:r>
          </a:p>
          <a:p>
            <a:pPr marL="1717675" lvl="2" indent="-40322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$50 fine</a:t>
            </a: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Third and subsequent violations within 36 months of first:</a:t>
            </a:r>
          </a:p>
          <a:p>
            <a:pPr marL="1719263" lvl="2" indent="-404813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$300</a:t>
            </a:r>
          </a:p>
          <a:p>
            <a:pPr marL="1431925" lvl="2" indent="-460375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1431925" lvl="2" indent="-460375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974725" lvl="1" indent="-460375"/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</a:t>
            </a:r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6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Education, Licensure &amp; Administration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 6.5:  </a:t>
            </a:r>
            <a:r>
              <a:rPr lang="en-US" sz="3200" u="sng" dirty="0" smtClean="0">
                <a:solidFill>
                  <a:srgbClr val="FFFFFF"/>
                </a:solidFill>
                <a:latin typeface="Garamond" charset="0"/>
              </a:rPr>
              <a:t>Enforcement</a:t>
            </a: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License revocation is possible for serious or habitual 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offenders</a:t>
            </a: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Board of Health may revoke or suspend license after a hearing</a:t>
            </a: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Board of Health may use a non-criminal ticketing process as structured in their town</a:t>
            </a: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Board of Health reserves the right to seek an indictment or court complaint 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470748" y="1096963"/>
            <a:ext cx="8134082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7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Severability Clause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pPr marL="974725" lvl="1" indent="-460375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If any section of the regulations is declared invalid the remainder of the regulations is insulated and remains in effect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lvl="1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91440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8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 Amendments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Board of Health must advertise amendments in a local paper 2 times immediately prior to hearing</a:t>
            </a:r>
          </a:p>
          <a:p>
            <a:pPr marL="1597025" lvl="2" indent="-338138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Amendments must be reviewed by experts</a:t>
            </a:r>
          </a:p>
          <a:p>
            <a:pPr marL="1597025" lvl="2" indent="-338138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Amendments must finally by approved by Board of Health Commissioners</a:t>
            </a:r>
          </a:p>
          <a:p>
            <a:pPr marL="1597025" lvl="2" indent="-338138">
              <a:spcAft>
                <a:spcPts val="600"/>
              </a:spcAft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919163" lvl="1" indent="-404813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In accordance with the DCPC process the </a:t>
            </a:r>
            <a:r>
              <a:rPr lang="en-US" sz="3200" dirty="0" err="1" smtClean="0">
                <a:solidFill>
                  <a:srgbClr val="FFFFFF"/>
                </a:solidFill>
                <a:latin typeface="Garamond" charset="0"/>
              </a:rPr>
              <a:t>amendment(s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) must be approved by the MVC Commissioners and adopted at Town Meeting.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84" y="580651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0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  <a:t>MA State Lawn Fertilizer </a:t>
            </a:r>
            <a:r>
              <a:rPr lang="en-US" sz="40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  <a:t>Regulations</a:t>
            </a:r>
            <a:r>
              <a:rPr lang="en-US" sz="44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  <a:t/>
            </a:r>
            <a:br>
              <a:rPr lang="en-US" sz="44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</a:br>
            <a:endParaRPr lang="en-US" sz="4400" dirty="0">
              <a:solidFill>
                <a:srgbClr val="FFFFFF"/>
              </a:solidFill>
              <a:effectLst>
                <a:outerShdw blurRad="50800" dist="38100" dir="2700000">
                  <a:schemeClr val="bg1">
                    <a:alpha val="82000"/>
                  </a:scheme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73105" y="1100977"/>
            <a:ext cx="8775700" cy="58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401638" indent="-520700">
              <a:spcAft>
                <a:spcPts val="600"/>
              </a:spcAft>
              <a:tabLst>
                <a:tab pos="342900" algn="l"/>
              </a:tabLst>
            </a:pPr>
            <a:r>
              <a:rPr lang="en-US" sz="3600" u="sng" dirty="0" smtClean="0">
                <a:solidFill>
                  <a:schemeClr val="accent1"/>
                </a:solidFill>
                <a:latin typeface="Garamond" charset="0"/>
              </a:rPr>
              <a:t>House Bill 0435</a:t>
            </a:r>
          </a:p>
          <a:p>
            <a:pPr marL="401638" indent="-520700">
              <a:spcAft>
                <a:spcPts val="600"/>
              </a:spcAft>
              <a:tabLst>
                <a:tab pos="342900" algn="l"/>
              </a:tabLst>
            </a:pPr>
            <a:endParaRPr lang="en-US" sz="1000" dirty="0" smtClean="0">
              <a:solidFill>
                <a:schemeClr val="accent1"/>
              </a:solidFill>
              <a:latin typeface="Garamond" charset="0"/>
            </a:endParaRPr>
          </a:p>
          <a:p>
            <a:pPr marL="858838" lvl="1" indent="-520700">
              <a:spcAft>
                <a:spcPts val="600"/>
              </a:spcAft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MA Dept Agricultural Resources Given State-Wide Responsibility Effective September 2012</a:t>
            </a:r>
          </a:p>
          <a:p>
            <a:pPr marL="858838" lvl="1" indent="-520700">
              <a:spcAft>
                <a:spcPts val="600"/>
              </a:spcAft>
              <a:tabLst>
                <a:tab pos="342900" algn="l"/>
              </a:tabLst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1" indent="-520700">
              <a:spcAft>
                <a:spcPts val="600"/>
              </a:spcAft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Exemption for Cape Cod, Nantucket and Martha’s Vineyard Commissions Allowing for Local Regulations </a:t>
            </a:r>
          </a:p>
          <a:p>
            <a:pPr marL="858838" lvl="1" indent="-520700">
              <a:spcAft>
                <a:spcPts val="600"/>
              </a:spcAft>
              <a:buFont typeface="Arial"/>
              <a:buChar char="•"/>
              <a:tabLst>
                <a:tab pos="342900" algn="l"/>
              </a:tabLst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1" indent="-520700">
              <a:spcAft>
                <a:spcPts val="1200"/>
              </a:spcAft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Local Exemption Expires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 no Earlier than Year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-End 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2014</a:t>
            </a:r>
          </a:p>
          <a:p>
            <a:pPr marL="858838" lvl="1" indent="-520700">
              <a:spcAft>
                <a:spcPts val="1200"/>
              </a:spcAft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State Regulations Apply in the Absence of Ours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2" indent="-520700">
              <a:buFont typeface="Arial"/>
              <a:buChar char="•"/>
              <a:tabLst>
                <a:tab pos="342900" algn="l"/>
              </a:tabLst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1206500" lvl="1" indent="-342900"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pPr marL="749300" indent="-3429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99406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0" y="1096963"/>
            <a:ext cx="8966101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53975"/>
            <a:r>
              <a:rPr lang="en-US" sz="3200" b="1" u="sng" dirty="0" smtClean="0">
                <a:solidFill>
                  <a:schemeClr val="accent1"/>
                </a:solidFill>
                <a:latin typeface="Garamond"/>
                <a:cs typeface="Garamond"/>
              </a:rPr>
              <a:t>Section 9</a:t>
            </a:r>
            <a:r>
              <a:rPr lang="en-US" sz="3200" dirty="0" smtClean="0">
                <a:solidFill>
                  <a:schemeClr val="accent1"/>
                </a:solidFill>
                <a:latin typeface="Garamond"/>
                <a:cs typeface="Garamond"/>
              </a:rPr>
              <a:t>:  Effective Date</a:t>
            </a:r>
          </a:p>
          <a:p>
            <a:endParaRPr lang="en-US" sz="1200" dirty="0" smtClean="0">
              <a:solidFill>
                <a:srgbClr val="000000"/>
              </a:solidFill>
              <a:latin typeface="Garamond" charset="0"/>
            </a:endParaRP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January 1, 2015</a:t>
            </a:r>
          </a:p>
          <a:p>
            <a:pPr marL="974725" lvl="1" indent="-460375">
              <a:spcAft>
                <a:spcPts val="600"/>
              </a:spcAft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517525" indent="-460375">
              <a:spcAft>
                <a:spcPts val="600"/>
              </a:spcAft>
            </a:pPr>
            <a:r>
              <a:rPr lang="en-US" sz="3200" u="sng" dirty="0" smtClean="0">
                <a:solidFill>
                  <a:schemeClr val="accent1"/>
                </a:solidFill>
                <a:latin typeface="Garamond" charset="0"/>
              </a:rPr>
              <a:t>Section 10</a:t>
            </a:r>
            <a:r>
              <a:rPr lang="en-US" sz="3200" dirty="0" smtClean="0">
                <a:solidFill>
                  <a:schemeClr val="accent1"/>
                </a:solidFill>
                <a:latin typeface="Garamond" charset="0"/>
              </a:rPr>
              <a:t>:  Interim Provisions</a:t>
            </a:r>
          </a:p>
          <a:p>
            <a:pPr marL="1597025" lvl="2" indent="-338138">
              <a:spcAft>
                <a:spcPts val="600"/>
              </a:spcAft>
              <a:buFont typeface="Arial"/>
              <a:buChar char="•"/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919163" lvl="1" indent="-404813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Until the Boards of Health implement the licensing program, landscapers are allowed to work without a license providing they comply with the application standards in Section 5</a:t>
            </a: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952" y="3131180"/>
            <a:ext cx="7542212" cy="1013012"/>
          </a:xfrm>
        </p:spPr>
        <p:txBody>
          <a:bodyPr/>
          <a:lstStyle/>
          <a:p>
            <a:r>
              <a:rPr lang="en-US" dirty="0" smtClean="0"/>
              <a:t>Martha’s Vineyard Island-Wide Lawn Fertilizer Initiative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xmlns:p="http://schemas.openxmlformats.org/presentationml/2006/main" xmlns:r="http://schemas.openxmlformats.org/officeDocument/2006/relationships" xmlns:a="http://schemas.openxmlformats.org/drawingml/2006/main" val="23583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15" y="38101"/>
            <a:ext cx="9104485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marL="225425" indent="3175"/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USAGE</a:t>
            </a: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52270"/>
            <a:ext cx="8660844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 marL="685800" indent="-457200" algn="just"/>
            <a:endParaRPr lang="en-US" sz="12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1678" y="1149733"/>
            <a:ext cx="4374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Garamond"/>
                <a:cs typeface="Garamond"/>
              </a:rPr>
              <a:t>Lagoon Pond:   MEP(%)</a:t>
            </a:r>
            <a:endParaRPr lang="en-US" sz="2800" u="sng" dirty="0">
              <a:latin typeface="Garamond"/>
              <a:cs typeface="Garamond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xmlns:p="http://schemas.openxmlformats.org/presentationml/2006/main" xmlns:r="http://schemas.openxmlformats.org/officeDocument/2006/relationships" xmlns:a="http://schemas.openxmlformats.org/drawingml/2006/main" val="1499366372"/>
              </p:ext>
            </p:extLst>
          </p:nvPr>
        </p:nvGraphicFramePr>
        <p:xfrm>
          <a:off x="1149048" y="1947656"/>
          <a:ext cx="7075619" cy="4745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15" y="38101"/>
            <a:ext cx="9104485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marL="225425" indent="3175"/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USAGE</a:t>
            </a: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52270"/>
            <a:ext cx="8660844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pPr marL="685800" indent="-457200" algn="just"/>
            <a:endParaRPr lang="en-US" sz="12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1678" y="1149733"/>
            <a:ext cx="4374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Garamond"/>
                <a:cs typeface="Garamond"/>
              </a:rPr>
              <a:t>Lagoon Pond:   MEP(%)</a:t>
            </a:r>
            <a:endParaRPr lang="en-US" sz="2800" u="sng" dirty="0">
              <a:latin typeface="Garamond"/>
              <a:cs typeface="Garamond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xmlns:p="http://schemas.openxmlformats.org/presentationml/2006/main" xmlns:r="http://schemas.openxmlformats.org/officeDocument/2006/relationships" xmlns:a="http://schemas.openxmlformats.org/drawingml/2006/main" val="1499366372"/>
              </p:ext>
            </p:extLst>
          </p:nvPr>
        </p:nvGraphicFramePr>
        <p:xfrm>
          <a:off x="1149048" y="1947656"/>
          <a:ext cx="7075619" cy="4745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165100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331569" y="1096963"/>
            <a:ext cx="83439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Approval Timing and Process</a:t>
            </a:r>
            <a:endParaRPr lang="en-US" sz="3200" dirty="0" smtClean="0">
              <a:solidFill>
                <a:srgbClr val="F2D908"/>
              </a:solidFill>
              <a:latin typeface="Garamond" charset="0"/>
            </a:endParaRPr>
          </a:p>
          <a:p>
            <a:endParaRPr lang="en-US" sz="1200" dirty="0" smtClean="0">
              <a:latin typeface="Garamond" charset="0"/>
            </a:endParaRPr>
          </a:p>
          <a:p>
            <a:pPr marL="749300" lvl="1" indent="-406400">
              <a:buFont typeface="Arial"/>
              <a:buChar char="•"/>
            </a:pPr>
            <a:r>
              <a:rPr lang="en-US" sz="2800" u="sng" dirty="0" smtClean="0">
                <a:solidFill>
                  <a:srgbClr val="FFFFFF"/>
                </a:solidFill>
                <a:latin typeface="Garamond" charset="0"/>
              </a:rPr>
              <a:t>January 29</a:t>
            </a:r>
            <a:r>
              <a:rPr lang="en-US" sz="2800" u="sng" baseline="30000" dirty="0" smtClean="0">
                <a:solidFill>
                  <a:srgbClr val="FFFFFF"/>
                </a:solidFill>
                <a:latin typeface="Garamond" charset="0"/>
              </a:rPr>
              <a:t>th</a:t>
            </a:r>
            <a:r>
              <a:rPr lang="en-US" sz="2800" dirty="0" smtClean="0">
                <a:solidFill>
                  <a:srgbClr val="FFFFFF"/>
                </a:solidFill>
                <a:latin typeface="Garamond" charset="0"/>
              </a:rPr>
              <a:t>:  Conduct One Island-Wide BoH Public Hearing </a:t>
            </a:r>
          </a:p>
          <a:p>
            <a:pPr marL="738188" lvl="1" indent="-400050">
              <a:buFont typeface="Arial"/>
              <a:buChar char="•"/>
            </a:pPr>
            <a:r>
              <a:rPr lang="en-US" sz="2800" u="sng" dirty="0" smtClean="0">
                <a:solidFill>
                  <a:srgbClr val="FFFFFF"/>
                </a:solidFill>
                <a:latin typeface="Garamond" charset="0"/>
              </a:rPr>
              <a:t>By February 21</a:t>
            </a:r>
            <a:r>
              <a:rPr lang="en-US" sz="2800" u="sng" baseline="30000" dirty="0" smtClean="0">
                <a:solidFill>
                  <a:srgbClr val="FFFFFF"/>
                </a:solidFill>
                <a:latin typeface="Garamond" charset="0"/>
              </a:rPr>
              <a:t>st</a:t>
            </a:r>
            <a:r>
              <a:rPr lang="en-US" sz="2800" dirty="0" smtClean="0">
                <a:solidFill>
                  <a:srgbClr val="FFFFFF"/>
                </a:solidFill>
                <a:latin typeface="Garamond" charset="0"/>
              </a:rPr>
              <a:t>:  Conduct Individual Town BoH Meetings and Vote on the Regulations and DCPC Nomination</a:t>
            </a:r>
          </a:p>
          <a:p>
            <a:pPr marL="738188" indent="-400050">
              <a:buFont typeface="Arial"/>
              <a:buChar char="•"/>
            </a:pPr>
            <a:r>
              <a:rPr lang="en-US" sz="2800" u="sng" dirty="0" smtClean="0">
                <a:solidFill>
                  <a:srgbClr val="FFFFFF"/>
                </a:solidFill>
                <a:latin typeface="Garamond" charset="0"/>
              </a:rPr>
              <a:t>February</a:t>
            </a:r>
            <a:r>
              <a:rPr lang="en-US" sz="2800" dirty="0" smtClean="0">
                <a:solidFill>
                  <a:srgbClr val="FFFFFF"/>
                </a:solidFill>
                <a:latin typeface="Garamond" charset="0"/>
              </a:rPr>
              <a:t>:  Each Board Submits Warrant Articles for Spring Town Meetings</a:t>
            </a: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pPr marL="744538" indent="-339725">
              <a:buFont typeface="Arial"/>
              <a:buChar char="•"/>
            </a:pPr>
            <a:r>
              <a:rPr lang="en-US" sz="2800" u="sng" dirty="0" smtClean="0">
                <a:solidFill>
                  <a:srgbClr val="FFFFFF"/>
                </a:solidFill>
                <a:latin typeface="Garamond" charset="0"/>
              </a:rPr>
              <a:t>March</a:t>
            </a:r>
            <a:r>
              <a:rPr lang="en-US" sz="2800" dirty="0" smtClean="0">
                <a:solidFill>
                  <a:srgbClr val="FFFFFF"/>
                </a:solidFill>
                <a:latin typeface="Garamond" charset="0"/>
              </a:rPr>
              <a:t>:  MVC Votes on DCPC Nomination and Considers Draft Regulations</a:t>
            </a:r>
          </a:p>
          <a:p>
            <a:pPr marL="744538" indent="-339725">
              <a:buFont typeface="Arial"/>
              <a:buChar char="•"/>
            </a:pPr>
            <a:r>
              <a:rPr lang="en-US" sz="2800" u="sng" dirty="0" smtClean="0">
                <a:solidFill>
                  <a:srgbClr val="FFFFFF"/>
                </a:solidFill>
                <a:latin typeface="Garamond" charset="0"/>
              </a:rPr>
              <a:t>Spring</a:t>
            </a:r>
            <a:r>
              <a:rPr lang="en-US" sz="2800" dirty="0" smtClean="0">
                <a:solidFill>
                  <a:srgbClr val="FFFFFF"/>
                </a:solidFill>
                <a:latin typeface="Garamond" charset="0"/>
              </a:rPr>
              <a:t>:  Regulations Voted on at Individual Town Meetings</a:t>
            </a: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1133227"/>
            <a:ext cx="8775700" cy="4572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0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  <a:t>Draft BoH Lawn Fertilizer Regulations</a:t>
            </a:r>
            <a:r>
              <a:rPr lang="en-US" sz="44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  <a:t/>
            </a:r>
            <a:br>
              <a:rPr lang="en-US" sz="44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</a:br>
            <a:endParaRPr lang="en-US" sz="4400" dirty="0">
              <a:solidFill>
                <a:srgbClr val="FFFFFF"/>
              </a:solidFill>
              <a:effectLst>
                <a:outerShdw blurRad="50800" dist="38100" dir="2700000">
                  <a:schemeClr val="bg1">
                    <a:alpha val="82000"/>
                  </a:scheme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913801" y="940789"/>
            <a:ext cx="7357860" cy="58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858838" lvl="1" indent="-520700">
              <a:tabLst>
                <a:tab pos="342900" algn="l"/>
              </a:tabLst>
            </a:pPr>
            <a:endParaRPr lang="en-US" sz="40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Sections 1, 2, &amp; 3:  Why and How</a:t>
            </a: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Sections 4 &amp; 5:  What</a:t>
            </a: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Sections 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6 -</a:t>
            </a: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10:  Implementation</a:t>
            </a: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1133227"/>
            <a:ext cx="8775700" cy="4572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0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  <a:t>Draft BoH Lawn Fertilizer Regulations</a:t>
            </a:r>
            <a:r>
              <a:rPr lang="en-US" sz="44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  <a:t/>
            </a:r>
            <a:br>
              <a:rPr lang="en-US" sz="4400" u="sng" dirty="0" smtClean="0">
                <a:solidFill>
                  <a:srgbClr val="FFFFFF"/>
                </a:solidFill>
                <a:effectLst>
                  <a:outerShdw blurRad="50800" dist="38100" dir="2700000">
                    <a:schemeClr val="bg1">
                      <a:alpha val="82000"/>
                    </a:schemeClr>
                  </a:outerShdw>
                </a:effectLst>
                <a:latin typeface="Garamond" charset="0"/>
              </a:rPr>
            </a:br>
            <a:endParaRPr lang="en-US" sz="4400" dirty="0">
              <a:solidFill>
                <a:srgbClr val="FFFFFF"/>
              </a:solidFill>
              <a:effectLst>
                <a:outerShdw blurRad="50800" dist="38100" dir="2700000">
                  <a:schemeClr val="bg1">
                    <a:alpha val="82000"/>
                  </a:scheme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913801" y="940789"/>
            <a:ext cx="7357860" cy="58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858838" lvl="1" indent="-520700">
              <a:tabLst>
                <a:tab pos="342900" algn="l"/>
              </a:tabLst>
            </a:pPr>
            <a:endParaRPr lang="en-US" sz="40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Sections 1, 2, &amp; 3:  Why and How</a:t>
            </a: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Sections 4 &amp; 5:  What</a:t>
            </a: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Sections 6 -10:  Implementation</a:t>
            </a: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endParaRPr lang="en-US" sz="3200" dirty="0" smtClean="0">
              <a:solidFill>
                <a:srgbClr val="FFFFFF"/>
              </a:solidFill>
              <a:latin typeface="Garamond" charset="0"/>
            </a:endParaRP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r>
              <a:rPr lang="en-US" sz="3200" dirty="0" smtClean="0">
                <a:solidFill>
                  <a:srgbClr val="FFFFFF"/>
                </a:solidFill>
                <a:latin typeface="Garamond" charset="0"/>
              </a:rPr>
              <a:t>Questions and Answers</a:t>
            </a:r>
          </a:p>
          <a:p>
            <a:pPr marL="858838" lvl="1" indent="-520700">
              <a:buFont typeface="Arial"/>
              <a:buChar char="•"/>
              <a:tabLst>
                <a:tab pos="342900" algn="l"/>
              </a:tabLst>
            </a:pPr>
            <a:endParaRPr lang="en-US" sz="800" dirty="0" smtClean="0">
              <a:solidFill>
                <a:srgbClr val="FFFFFF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15" y="38101"/>
            <a:ext cx="9104485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marL="225425" indent="3175"/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52270"/>
            <a:ext cx="8660844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Section 1:  Why</a:t>
            </a:r>
          </a:p>
          <a:p>
            <a:endParaRPr lang="en-US" sz="800" dirty="0" smtClean="0">
              <a:latin typeface="Garamond" charset="0"/>
            </a:endParaRPr>
          </a:p>
          <a:p>
            <a:pPr marL="685800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Lawn Fertilizers Account for 5-15% of the Island’s Controllable Nitrogen</a:t>
            </a:r>
          </a:p>
          <a:p>
            <a:pPr marL="685800" indent="-457200" algn="just">
              <a:buFont typeface="Arial"/>
              <a:buChar char="•"/>
            </a:pPr>
            <a:endParaRPr lang="en-US" sz="12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860775" y="3482806"/>
          <a:ext cx="7081346" cy="3127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91678" y="2821985"/>
            <a:ext cx="4374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Sengekontacket:   MEP(%)</a:t>
            </a:r>
            <a:endParaRPr lang="en-US" sz="2800" u="sng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92667" y="2833973"/>
          <a:ext cx="7888111" cy="3858684"/>
        </p:xfrm>
        <a:graphic>
          <a:graphicData uri="http://schemas.openxmlformats.org/drawingml/2006/table">
            <a:tbl>
              <a:tblPr/>
              <a:tblGrid>
                <a:gridCol w="7888111"/>
              </a:tblGrid>
              <a:tr h="3858684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28575" cmpd="sng">
                      <a:solidFill>
                        <a:srgbClr val="FFFFFF"/>
                      </a:solidFill>
                      <a:prstDash val="solid"/>
                    </a:lnL>
                    <a:lnR w="28575" cmpd="sng">
                      <a:solidFill>
                        <a:srgbClr val="FFFFFF"/>
                      </a:solidFill>
                      <a:prstDash val="solid"/>
                    </a:lnR>
                    <a:lnT w="28575" cmpd="sng">
                      <a:solidFill>
                        <a:srgbClr val="FFFFFF"/>
                      </a:solidFill>
                      <a:prstDash val="solid"/>
                    </a:lnT>
                    <a:lnB w="28575" cmpd="sng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165100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4400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charset="0"/>
              </a:rPr>
              <a:t>Lawn Fertilizer Regulations</a:t>
            </a:r>
            <a:endParaRPr lang="en-US"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charset="0"/>
            </a:endParaRP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228600" y="1096963"/>
            <a:ext cx="83439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3200" b="1" u="sng" dirty="0" smtClean="0">
                <a:solidFill>
                  <a:srgbClr val="F2D908"/>
                </a:solidFill>
                <a:latin typeface="Garamond" charset="0"/>
              </a:rPr>
              <a:t>Section 1</a:t>
            </a:r>
            <a:r>
              <a:rPr lang="en-US" sz="3200" dirty="0" smtClean="0">
                <a:solidFill>
                  <a:srgbClr val="F2D908"/>
                </a:solidFill>
                <a:latin typeface="Garamond" charset="0"/>
              </a:rPr>
              <a:t>:  Why</a:t>
            </a:r>
          </a:p>
          <a:p>
            <a:endParaRPr lang="en-US" sz="800" dirty="0" smtClean="0">
              <a:latin typeface="Garamond" charset="0"/>
            </a:endParaRPr>
          </a:p>
          <a:p>
            <a:pPr marL="685800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Lawn Fertilizers Account for 5-15% of the Island’s Controllable Nitrogen</a:t>
            </a:r>
          </a:p>
          <a:p>
            <a:pPr marL="685800" indent="-457200">
              <a:buFont typeface="Arial"/>
              <a:buChar char="•"/>
            </a:pPr>
            <a:endParaRPr lang="en-US" sz="1200" dirty="0" smtClean="0">
              <a:latin typeface="Garamond" charset="0"/>
            </a:endParaRPr>
          </a:p>
          <a:p>
            <a:pPr marL="685800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Better Management of Lawn Fertilizers Could</a:t>
            </a:r>
          </a:p>
          <a:p>
            <a:pPr marL="685800" indent="-457200">
              <a:buFont typeface="Arial"/>
              <a:buChar char="•"/>
            </a:pPr>
            <a:endParaRPr lang="en-US" sz="800" dirty="0" smtClean="0">
              <a:latin typeface="Garamond" charset="0"/>
            </a:endParaRPr>
          </a:p>
          <a:p>
            <a:pPr marL="1485900" lvl="1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Improve our Pond’s Water Quality</a:t>
            </a:r>
          </a:p>
          <a:p>
            <a:pPr marL="1485900" lvl="1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Protect Human Health</a:t>
            </a:r>
          </a:p>
          <a:p>
            <a:pPr marL="1485900" lvl="1" indent="-457200">
              <a:buFont typeface="Arial"/>
              <a:buChar char="•"/>
            </a:pPr>
            <a:r>
              <a:rPr lang="en-US" sz="3200" dirty="0" smtClean="0">
                <a:latin typeface="Garamond" charset="0"/>
              </a:rPr>
              <a:t>Offer a Low Cost Response to the MA Estuaries Program (MEP)</a:t>
            </a:r>
          </a:p>
          <a:p>
            <a:pPr marL="1485900" lvl="1" indent="-457200">
              <a:buFont typeface="Arial"/>
              <a:buChar char="•"/>
            </a:pPr>
            <a:endParaRPr lang="en-US" sz="1200" dirty="0" smtClean="0">
              <a:latin typeface="Garamond" charset="0"/>
            </a:endParaRPr>
          </a:p>
          <a:p>
            <a:pPr marL="1028700" indent="-3429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800" dirty="0" smtClean="0">
              <a:solidFill>
                <a:srgbClr val="000000"/>
              </a:solidFill>
              <a:latin typeface="Garamond" charset="0"/>
            </a:endParaRPr>
          </a:p>
          <a:p>
            <a:pPr marL="914400" indent="-508000">
              <a:buFont typeface="Wingdings" charset="2"/>
              <a:buChar char=""/>
            </a:pPr>
            <a:endParaRPr lang="en-US" sz="2400" dirty="0" smtClean="0">
              <a:solidFill>
                <a:srgbClr val="000000"/>
              </a:solidFill>
              <a:latin typeface="Garamond" charset="0"/>
            </a:endParaRPr>
          </a:p>
          <a:p>
            <a:endParaRPr lang="en-US" sz="3200" dirty="0">
              <a:solidFill>
                <a:srgbClr val="000000"/>
              </a:solidFill>
              <a:latin typeface="Garamond" charset="0"/>
            </a:endParaRPr>
          </a:p>
          <a:p>
            <a:endParaRPr lang="en-US" sz="2800" dirty="0" smtClean="0">
              <a:solidFill>
                <a:srgbClr val="000000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1263"/>
              </a:spcAft>
              <a:buFont typeface="Arial" charset="0"/>
              <a:buChar char="•"/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  <a:p>
            <a:pPr marL="573088" lvl="1" indent="-292100">
              <a:spcAft>
                <a:spcPts val="663"/>
              </a:spcAft>
            </a:pPr>
            <a:endParaRPr lang="en-US" sz="2600" dirty="0">
              <a:solidFill>
                <a:schemeClr val="bg1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14976</TotalTime>
  <Words>3153</Words>
  <Application>Microsoft Macintosh PowerPoint</Application>
  <PresentationFormat>On-screen Show (4:3)</PresentationFormat>
  <Paragraphs>818</Paragraphs>
  <Slides>43</Slides>
  <Notes>41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Orbit</vt:lpstr>
      <vt:lpstr>Regulations Governing the Island-Wide Content and Application of Lawn Fertilizers  Drafted by the Island’s Boards of Health, with Assistance from the MV Commission and The MV Lawn Fertilizer Working Group</vt:lpstr>
      <vt:lpstr>Fertilizer Working Group</vt:lpstr>
      <vt:lpstr>Fertilizer Working Group Outreach</vt:lpstr>
      <vt:lpstr>MA State Lawn Fertilizer Regulations </vt:lpstr>
      <vt:lpstr>Lawn Fertilizer Regulations</vt:lpstr>
      <vt:lpstr>Draft BoH Lawn Fertilizer Regulations </vt:lpstr>
      <vt:lpstr>Draft BoH Lawn Fertilizer Regulations 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 – General 5.1</vt:lpstr>
      <vt:lpstr>Lawn Fertilizer Regulations – General 5.1</vt:lpstr>
      <vt:lpstr>Lawn Fertilizer Regulations:  5.2 Buffer Zone</vt:lpstr>
      <vt:lpstr>Lawn Fertilizer Regulations:  5.2 Buffer Zone</vt:lpstr>
      <vt:lpstr>Lawn Fertilizer Regulations:  5.3 Golf Courses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Lawn Fertilizer Regulations</vt:lpstr>
      <vt:lpstr>Martha’s Vineyard Island-Wide Lawn Fertilizer Initiative</vt:lpstr>
      <vt:lpstr>LAWN FERTILIZER USAGE</vt:lpstr>
      <vt:lpstr>LAWN FERTILIZER USAGE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Martino</dc:creator>
  <cp:lastModifiedBy>Michael Loberg</cp:lastModifiedBy>
  <cp:revision>47</cp:revision>
  <cp:lastPrinted>2014-01-27T17:54:15Z</cp:lastPrinted>
  <dcterms:created xsi:type="dcterms:W3CDTF">2014-01-29T00:14:03Z</dcterms:created>
  <dcterms:modified xsi:type="dcterms:W3CDTF">2014-01-29T23:36:56Z</dcterms:modified>
</cp:coreProperties>
</file>